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9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91.xml" ContentType="application/vnd.openxmlformats-officedocument.presentationml.slide+xml"/>
  <Override PartName="/ppt/slides/slide40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82.xml" ContentType="application/vnd.openxmlformats-officedocument.presentationml.slide+xml"/>
  <Override PartName="/ppt/slides/slide81.xml" ContentType="application/vnd.openxmlformats-officedocument.presentationml.slide+xml"/>
  <Override PartName="/ppt/slides/slide80.xml" ContentType="application/vnd.openxmlformats-officedocument.presentationml.slide+xml"/>
  <Override PartName="/ppt/slides/slide79.xml" ContentType="application/vnd.openxmlformats-officedocument.presentationml.slide+xml"/>
  <Override PartName="/ppt/slides/slide78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90.xml" ContentType="application/vnd.openxmlformats-officedocument.presentationml.slide+xml"/>
  <Override PartName="/ppt/slides/slide89.xml" ContentType="application/vnd.openxmlformats-officedocument.presentationml.slide+xml"/>
  <Override PartName="/ppt/slides/slide88.xml" ContentType="application/vnd.openxmlformats-officedocument.presentationml.slide+xml"/>
  <Override PartName="/ppt/slides/slide87.xml" ContentType="application/vnd.openxmlformats-officedocument.presentationml.slide+xml"/>
  <Override PartName="/ppt/slides/slide86.xml" ContentType="application/vnd.openxmlformats-officedocument.presentationml.slide+xml"/>
  <Override PartName="/ppt/slides/slide77.xml" ContentType="application/vnd.openxmlformats-officedocument.presentationml.slide+xml"/>
  <Override PartName="/ppt/slides/slide76.xml" ContentType="application/vnd.openxmlformats-officedocument.presentationml.slide+xml"/>
  <Override PartName="/ppt/slides/slide75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4.xml" ContentType="application/vnd.openxmlformats-officedocument.presentationml.slide+xml"/>
  <Override PartName="/ppt/slides/slide73.xml" ContentType="application/vnd.openxmlformats-officedocument.presentationml.slide+xml"/>
  <Override PartName="/ppt/slides/slide72.xml" ContentType="application/vnd.openxmlformats-officedocument.presentationml.slide+xml"/>
  <Override PartName="/ppt/slides/slide71.xml" ContentType="application/vnd.openxmlformats-officedocument.presentationml.slide+xml"/>
  <Override PartName="/ppt/slides/slide31.xml" ContentType="application/vnd.openxmlformats-officedocument.presentationml.slide+xml"/>
  <Override PartName="/ppt/slides/slide41.xml" ContentType="application/vnd.openxmlformats-officedocument.presentationml.slide+xml"/>
  <Override PartName="/ppt/slides/slide30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3"/>
  </p:notesMasterIdLst>
  <p:sldIdLst>
    <p:sldId id="279" r:id="rId2"/>
    <p:sldId id="296" r:id="rId3"/>
    <p:sldId id="297" r:id="rId4"/>
    <p:sldId id="303" r:id="rId5"/>
    <p:sldId id="299" r:id="rId6"/>
    <p:sldId id="302" r:id="rId7"/>
    <p:sldId id="301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8" r:id="rId43"/>
    <p:sldId id="339" r:id="rId44"/>
    <p:sldId id="340" r:id="rId45"/>
    <p:sldId id="341" r:id="rId46"/>
    <p:sldId id="342" r:id="rId47"/>
    <p:sldId id="343" r:id="rId48"/>
    <p:sldId id="344" r:id="rId49"/>
    <p:sldId id="345" r:id="rId50"/>
    <p:sldId id="346" r:id="rId51"/>
    <p:sldId id="347" r:id="rId52"/>
    <p:sldId id="348" r:id="rId53"/>
    <p:sldId id="349" r:id="rId54"/>
    <p:sldId id="350" r:id="rId55"/>
    <p:sldId id="351" r:id="rId56"/>
    <p:sldId id="352" r:id="rId57"/>
    <p:sldId id="353" r:id="rId58"/>
    <p:sldId id="354" r:id="rId59"/>
    <p:sldId id="355" r:id="rId60"/>
    <p:sldId id="356" r:id="rId61"/>
    <p:sldId id="357" r:id="rId62"/>
    <p:sldId id="358" r:id="rId63"/>
    <p:sldId id="359" r:id="rId64"/>
    <p:sldId id="360" r:id="rId65"/>
    <p:sldId id="361" r:id="rId66"/>
    <p:sldId id="362" r:id="rId67"/>
    <p:sldId id="363" r:id="rId68"/>
    <p:sldId id="364" r:id="rId69"/>
    <p:sldId id="365" r:id="rId70"/>
    <p:sldId id="366" r:id="rId71"/>
    <p:sldId id="367" r:id="rId72"/>
    <p:sldId id="368" r:id="rId73"/>
    <p:sldId id="369" r:id="rId74"/>
    <p:sldId id="370" r:id="rId75"/>
    <p:sldId id="371" r:id="rId76"/>
    <p:sldId id="372" r:id="rId77"/>
    <p:sldId id="373" r:id="rId78"/>
    <p:sldId id="374" r:id="rId79"/>
    <p:sldId id="375" r:id="rId80"/>
    <p:sldId id="376" r:id="rId81"/>
    <p:sldId id="377" r:id="rId82"/>
    <p:sldId id="378" r:id="rId83"/>
    <p:sldId id="379" r:id="rId84"/>
    <p:sldId id="380" r:id="rId85"/>
    <p:sldId id="381" r:id="rId86"/>
    <p:sldId id="382" r:id="rId87"/>
    <p:sldId id="383" r:id="rId88"/>
    <p:sldId id="384" r:id="rId89"/>
    <p:sldId id="385" r:id="rId90"/>
    <p:sldId id="386" r:id="rId91"/>
    <p:sldId id="295" r:id="rId9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2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99" Type="http://schemas.openxmlformats.org/officeDocument/2006/relationships/customXml" Target="../customXml/item2.xml"/><Relationship Id="rId10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Relationship Id="rId98" Type="http://schemas.openxmlformats.org/officeDocument/2006/relationships/customXml" Target="../customXml/item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A32C6-31AF-4D81-8690-F1B52DF907C7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B4D7A-ECB0-4AFB-AA72-D1D8422E68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6545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230-71D7-4365-9596-55957A31262C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959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8CACF-45F7-4E0C-8DEA-2E378D2B3D65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264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34F3-C535-43B3-B54F-69255A873CF7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621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05E3-4C5E-4889-AEE7-8887965DC839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408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784-6520-4295-A429-7D6890DB5C06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219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EE35-4C2A-4101-A441-9BA34C280AF3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055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A2DE0-696C-4D6C-9346-118C2EB16256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175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1647-EC6E-46FC-8D99-951917B07703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193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9969-D267-4C3B-A13C-9F0B04F2FD60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052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FEEE-9245-4CB2-BF92-A5AF9B3B5298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368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1FCC-8126-44CC-BD9D-B475CDCFEB00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801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17273-23F8-4269-A585-59ED10FA9D4F}" type="datetime1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2986-A834-406C-A781-833C005E81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634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0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4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47.bin"/><Relationship Id="rId4" Type="http://schemas.openxmlformats.org/officeDocument/2006/relationships/image" Target="../media/image3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49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1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60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63.bin"/><Relationship Id="rId4" Type="http://schemas.openxmlformats.org/officeDocument/2006/relationships/image" Target="../media/image33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65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67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74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82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91.bin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5" Type="http://schemas.openxmlformats.org/officeDocument/2006/relationships/oleObject" Target="../embeddings/oleObject94.bin"/><Relationship Id="rId4" Type="http://schemas.openxmlformats.org/officeDocument/2006/relationships/image" Target="../media/image33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oleObject96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oleObject98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4" Type="http://schemas.openxmlformats.org/officeDocument/2006/relationships/oleObject" Target="../embeddings/oleObject100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oleObject105.bin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52.png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008DD-642A-472F-A67A-F3694FCAB9AF}" type="slidenum">
              <a:rPr lang="ru-RU"/>
              <a:pPr/>
              <a:t>1</a:t>
            </a:fld>
            <a:endParaRPr lang="ru-RU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8" y="214313"/>
            <a:ext cx="6460207" cy="146208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Цели лекции</a:t>
            </a:r>
            <a:r>
              <a:rPr lang="ru-RU" sz="4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17713"/>
            <a:ext cx="85598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dirty="0"/>
              <a:t>Знакомство с временным </a:t>
            </a:r>
            <a:r>
              <a:rPr lang="ru-RU" dirty="0" smtClean="0"/>
              <a:t>представлением детерминированных сигналов</a:t>
            </a:r>
            <a:r>
              <a:rPr lang="ru-RU" dirty="0"/>
              <a:t>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Знакомство с автокорреляционной и </a:t>
            </a:r>
            <a:r>
              <a:rPr lang="ru-RU" dirty="0" err="1" smtClean="0"/>
              <a:t>взаимнокорреляционной</a:t>
            </a:r>
            <a:r>
              <a:rPr lang="ru-RU" dirty="0" smtClean="0"/>
              <a:t> функцией;</a:t>
            </a:r>
            <a:endParaRPr lang="ru-RU" dirty="0"/>
          </a:p>
          <a:p>
            <a:pPr algn="just">
              <a:lnSpc>
                <a:spcPct val="90000"/>
              </a:lnSpc>
            </a:pPr>
            <a:r>
              <a:rPr lang="ru-RU" dirty="0"/>
              <a:t>Знакомство с основными понятиями и </a:t>
            </a:r>
            <a:r>
              <a:rPr lang="ru-RU" dirty="0" smtClean="0"/>
              <a:t>терминами в области случайных сигналов</a:t>
            </a:r>
          </a:p>
          <a:p>
            <a:pPr algn="just">
              <a:lnSpc>
                <a:spcPct val="90000"/>
              </a:lnSpc>
              <a:buNone/>
            </a:pP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093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857232"/>
            <a:ext cx="6203032" cy="1226718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Взаимнокорреляционная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функция (ВКФ).</a:t>
            </a:r>
            <a:b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413338"/>
            <a:ext cx="820891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В отличие от автокорреляционной функции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взаимнокорреляционная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функция определяет степень схожести копий двух различных сигналов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) и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), сдвинутых на время τ друг относительно друга: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55371181"/>
              </p:ext>
            </p:extLst>
          </p:nvPr>
        </p:nvGraphicFramePr>
        <p:xfrm>
          <a:off x="2771800" y="4725144"/>
          <a:ext cx="3960439" cy="1656184"/>
        </p:xfrm>
        <a:graphic>
          <a:graphicData uri="http://schemas.openxmlformats.org/presentationml/2006/ole">
            <p:oleObj spid="_x0000_s5124" name="Формула" r:id="rId3" imgW="1562100" imgH="774700" progId="Equation.3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5332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ВКФ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420888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Arial" pitchFamily="34" charset="0"/>
                <a:cs typeface="Arial" pitchFamily="34" charset="0"/>
              </a:rPr>
              <a:t>Взаимнокорреляционная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функция обладает следующими свойствами: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1. При τ = 0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взаимнокорреляционная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функция принимает значение, равное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взаимной энергии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сигналов, то есть энергии их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взаимодействия: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59590873"/>
              </p:ext>
            </p:extLst>
          </p:nvPr>
        </p:nvGraphicFramePr>
        <p:xfrm>
          <a:off x="1619672" y="4667657"/>
          <a:ext cx="5400600" cy="1641663"/>
        </p:xfrm>
        <a:graphic>
          <a:graphicData uri="http://schemas.openxmlformats.org/presentationml/2006/ole">
            <p:oleObj spid="_x0000_s6149" name="Формула" r:id="rId3" imgW="1943100" imgH="698500" progId="Equation.3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737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ВКФ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560" y="1957419"/>
            <a:ext cx="813690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При любом τ имеет место соотношение: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06939586"/>
              </p:ext>
            </p:extLst>
          </p:nvPr>
        </p:nvGraphicFramePr>
        <p:xfrm>
          <a:off x="2267744" y="2492896"/>
          <a:ext cx="4824536" cy="909439"/>
        </p:xfrm>
        <a:graphic>
          <a:graphicData uri="http://schemas.openxmlformats.org/presentationml/2006/ole">
            <p:oleObj spid="_x0000_s7177" r:id="rId3" imgW="1371600" imgH="292100" progId="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92301731"/>
              </p:ext>
            </p:extLst>
          </p:nvPr>
        </p:nvGraphicFramePr>
        <p:xfrm>
          <a:off x="1916113" y="3716338"/>
          <a:ext cx="5454650" cy="627062"/>
        </p:xfrm>
        <a:graphic>
          <a:graphicData uri="http://schemas.openxmlformats.org/presentationml/2006/ole">
            <p:oleObj spid="_x0000_s7178" name="Формула" r:id="rId4" imgW="1879560" imgH="253800" progId="Equation.3">
              <p:embed/>
            </p:oleObj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4856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ВКФ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1520" y="1682269"/>
            <a:ext cx="84969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знака временного сдвига равносильно взаимной перестановке сигналов: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6653447"/>
              </p:ext>
            </p:extLst>
          </p:nvPr>
        </p:nvGraphicFramePr>
        <p:xfrm>
          <a:off x="2447764" y="2780928"/>
          <a:ext cx="4104456" cy="770756"/>
        </p:xfrm>
        <a:graphic>
          <a:graphicData uri="http://schemas.openxmlformats.org/presentationml/2006/ole">
            <p:oleObj spid="_x0000_s8204" name="Формула" r:id="rId3" imgW="1307532" imgH="253890" progId="Equation.3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8638" y="723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3795093"/>
            <a:ext cx="835292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ростом τ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взаимнокорреляционная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функция хотя и не монотонно, но убывает до нуля: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8330714"/>
              </p:ext>
            </p:extLst>
          </p:nvPr>
        </p:nvGraphicFramePr>
        <p:xfrm>
          <a:off x="2483768" y="4725144"/>
          <a:ext cx="3886870" cy="689223"/>
        </p:xfrm>
        <a:graphic>
          <a:graphicData uri="http://schemas.openxmlformats.org/presentationml/2006/ole">
            <p:oleObj spid="_x0000_s8205" name="Формула" r:id="rId4" imgW="1257300" imgH="228600" progId="Equation.3">
              <p:embed/>
            </p:oleObj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5536" y="5588531"/>
            <a:ext cx="856895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взаимнокорреляционной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функции в нуле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ничем не выделяется среди других значений 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51542135"/>
              </p:ext>
            </p:extLst>
          </p:nvPr>
        </p:nvGraphicFramePr>
        <p:xfrm>
          <a:off x="251520" y="6034808"/>
          <a:ext cx="792088" cy="562544"/>
        </p:xfrm>
        <a:graphic>
          <a:graphicData uri="http://schemas.openxmlformats.org/presentationml/2006/ole">
            <p:oleObj spid="_x0000_s8206" name="Формула" r:id="rId5" imgW="482391" imgH="253890" progId="Equation.3">
              <p:embed/>
            </p:oleObj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357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4"/>
          <p:cNvSpPr>
            <a:spLocks noGrp="1"/>
          </p:cNvSpPr>
          <p:nvPr>
            <p:ph type="title"/>
          </p:nvPr>
        </p:nvSpPr>
        <p:spPr>
          <a:xfrm>
            <a:off x="457200" y="1628775"/>
            <a:ext cx="8229600" cy="3960813"/>
          </a:xfrm>
        </p:spPr>
        <p:txBody>
          <a:bodyPr/>
          <a:lstStyle/>
          <a:p>
            <a:pPr algn="l"/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                   Случайные сигналы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1. Основные характеристики.</a:t>
            </a:r>
            <a:b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2. Энергетический спектр и корреляционная функция.</a:t>
            </a:r>
            <a:b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>3. Примеры случайных сигналов, используемых в связи.</a:t>
            </a:r>
            <a:endParaRPr lang="ru-RU" sz="2800" b="1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BF45D-672B-46C7-9B43-8E5A2D5CC58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785813"/>
            <a:ext cx="6551612" cy="8096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характеристики случайных сигналов</a:t>
            </a:r>
            <a: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i="1" dirty="0">
              <a:solidFill>
                <a:schemeClr val="accent1">
                  <a:tint val="88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2133600"/>
            <a:ext cx="8856663" cy="4608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smtClean="0"/>
              <a:t>    </a:t>
            </a:r>
            <a:r>
              <a:rPr lang="ru-RU" sz="2800" smtClean="0">
                <a:latin typeface="Arial" charset="0"/>
                <a:cs typeface="Arial" charset="0"/>
              </a:rPr>
              <a:t>Любой сигнал, несущий в себе информацию должен рассматриваться как случайный. Для характеристики и анализа случайного сигнала применяется статистический подход.</a:t>
            </a:r>
          </a:p>
          <a:p>
            <a:pPr eaLnBrk="1" hangingPunct="1">
              <a:buFontTx/>
              <a:buNone/>
            </a:pPr>
            <a:r>
              <a:rPr lang="ru-RU" sz="2800" smtClean="0">
                <a:latin typeface="Arial" charset="0"/>
                <a:cs typeface="Arial" charset="0"/>
              </a:rPr>
              <a:t>    В качестве основных характеристик принимают:</a:t>
            </a:r>
          </a:p>
          <a:p>
            <a:pPr eaLnBrk="1" hangingPunct="1"/>
            <a:r>
              <a:rPr lang="ru-RU" sz="2800" smtClean="0">
                <a:latin typeface="Arial" charset="0"/>
                <a:cs typeface="Arial" charset="0"/>
              </a:rPr>
              <a:t>Закон распределения вероятностей;</a:t>
            </a:r>
          </a:p>
          <a:p>
            <a:pPr eaLnBrk="1" hangingPunct="1"/>
            <a:r>
              <a:rPr lang="ru-RU" sz="2800" smtClean="0">
                <a:latin typeface="Arial" charset="0"/>
                <a:cs typeface="Arial" charset="0"/>
              </a:rPr>
              <a:t>Спектральное распределение мощности сигнала.</a:t>
            </a:r>
          </a:p>
          <a:p>
            <a:pPr eaLnBrk="1" hangingPunct="1"/>
            <a:endParaRPr lang="ru-RU" sz="28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911B9-F2D7-4302-93D1-6E6C1648D7B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2771775" y="981075"/>
            <a:ext cx="5832475" cy="436563"/>
          </a:xfrm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Основные характеристики случайных сигналов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9646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Закон распределения вероятностей позволяет найти относительное время пребывания величины сигнала в определенном интервале уровней, отношения </a:t>
            </a:r>
            <a:r>
              <a:rPr lang="en-US" sz="2800"/>
              <a:t>max</a:t>
            </a:r>
            <a:r>
              <a:rPr lang="ru-RU" sz="2800"/>
              <a:t> значений к среднеквадратическому и другим параметрам сигнала.</a:t>
            </a:r>
          </a:p>
          <a:p>
            <a:r>
              <a:rPr lang="ru-RU" sz="2800"/>
              <a:t>    Спектральная характеристика дает распределение средней мощности сигнала по частотам. </a:t>
            </a:r>
          </a:p>
          <a:p>
            <a:r>
              <a:rPr lang="ru-RU" sz="2800"/>
              <a:t>     Информацию об отдельных составляющих спектра (амплитуде и фазе) </a:t>
            </a:r>
            <a:r>
              <a:rPr lang="en-US" sz="2800"/>
              <a:t>c</a:t>
            </a:r>
            <a:r>
              <a:rPr lang="ru-RU" sz="2800"/>
              <a:t>пектральная характеристика случайного процесса не дает.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39D-1EBB-4402-A67F-B27482A6F92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491287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Случайный процесс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689975" cy="511333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mtClean="0"/>
              <a:t>   Случайный процесс – совокупность функций времени, подчиняющихся некоторой общей для них статистической закономерности.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500438"/>
            <a:ext cx="57610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E8DE2-E126-4A32-875A-CBC9930B979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04813"/>
            <a:ext cx="6119812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случайных величин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49974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момента времени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вероятность того, что величина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 попадет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интервал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]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где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одномерная плотность случайной величины,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t1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интегральная вероятность.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того, что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в пределах от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равна 1.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*Если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известна одномерная плотность вероятности, то можно определить параметры случайных величин, то есть усреднение по множеству реализаций в фиксированный момент времени.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95513" y="2205038"/>
          <a:ext cx="4897437" cy="1008062"/>
        </p:xfrm>
        <a:graphic>
          <a:graphicData uri="http://schemas.openxmlformats.org/presentationml/2006/ole">
            <p:oleObj spid="_x0000_s27650" name="Формула" r:id="rId3" imgW="1676400" imgH="482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71550" y="3644900"/>
          <a:ext cx="814388" cy="460375"/>
        </p:xfrm>
        <a:graphic>
          <a:graphicData uri="http://schemas.openxmlformats.org/presentationml/2006/ole">
            <p:oleObj spid="_x0000_s27651" name="Формула" r:id="rId4" imgW="457200" imgH="21564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49524-3FAF-4D58-ADDF-BA4D4E5694F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Основные параметры случайного процесса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844675"/>
            <a:ext cx="9217025" cy="44640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-Среднее </a:t>
            </a:r>
            <a:r>
              <a:rPr lang="ru-RU" dirty="0"/>
              <a:t>значение, математическое ожидание </a:t>
            </a:r>
            <a:r>
              <a:rPr lang="ru-RU" dirty="0" smtClean="0"/>
              <a:t>(</a:t>
            </a:r>
            <a:r>
              <a:rPr lang="ru-RU" dirty="0"/>
              <a:t>первый момент</a:t>
            </a:r>
            <a:r>
              <a:rPr lang="ru-RU" dirty="0" smtClean="0"/>
              <a:t>):</a:t>
            </a: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-Средний </a:t>
            </a:r>
            <a:r>
              <a:rPr lang="ru-RU" dirty="0"/>
              <a:t>квадрат (второй момент</a:t>
            </a:r>
            <a:r>
              <a:rPr lang="ru-RU" dirty="0" smtClean="0"/>
              <a:t>):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-Дисперсия </a:t>
            </a:r>
            <a:r>
              <a:rPr lang="ru-RU" dirty="0"/>
              <a:t>– среднеквадратическое </a:t>
            </a:r>
            <a:r>
              <a:rPr lang="ru-RU" dirty="0" smtClean="0"/>
              <a:t>отклонение: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&lt; &gt; обозначают усреднение по множеству </a:t>
            </a:r>
            <a:r>
              <a:rPr lang="ru-RU" dirty="0" smtClean="0"/>
              <a:t>реализаций</a:t>
            </a:r>
            <a:r>
              <a:rPr lang="ru-RU" dirty="0"/>
              <a:t>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08400" y="2205038"/>
          <a:ext cx="3671888" cy="1008062"/>
        </p:xfrm>
        <a:graphic>
          <a:graphicData uri="http://schemas.openxmlformats.org/presentationml/2006/ole">
            <p:oleObj spid="_x0000_s28674" name="Формула" r:id="rId3" imgW="1384300" imgH="4699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843213" y="3573463"/>
          <a:ext cx="4176712" cy="863600"/>
        </p:xfrm>
        <a:graphic>
          <a:graphicData uri="http://schemas.openxmlformats.org/presentationml/2006/ole">
            <p:oleObj spid="_x0000_s28675" name="Формула" r:id="rId4" imgW="1524000" imgH="469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51050" y="4797425"/>
          <a:ext cx="5473700" cy="647700"/>
        </p:xfrm>
        <a:graphic>
          <a:graphicData uri="http://schemas.openxmlformats.org/presentationml/2006/ole">
            <p:oleObj spid="_x0000_s28676" name="Формула" r:id="rId5" imgW="2463800" imgH="254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66E9-FBFC-48B6-A9BB-70FD2A6AFAE1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Корреляционный анализ.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9144000" cy="5611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Корреляционный анализ дает возможность установить в сигналах наличие определенной связи изменения значений сигналов по независимой переменной, то есть, когда большие значения одного сигнала связаны с большими значениями другого сигнала или, наоборот, малые значения одного сигнала связаны с большими значениями другого или данные двух сигналов никак не связаны.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Смысл корреляционного анализа состоит в количественном измерении степени сходства различных сигналов. Корреляционная функция детерминированного сигнала с конечной энергией представляет собой интеграл от произведения двух копий сигнала, сдвинутых относительно друг друга на время r.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4952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6337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Корреляционная функция случайного процесса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Корреляционная функция случайного процесса  - статистически усредненное произведение значений случайных функций  в момент времени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 и 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: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=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50825" y="3860800"/>
          <a:ext cx="3240088" cy="504825"/>
        </p:xfrm>
        <a:graphic>
          <a:graphicData uri="http://schemas.openxmlformats.org/presentationml/2006/ole">
            <p:oleObj spid="_x0000_s29698" name="Формула" r:id="rId3" imgW="1523339" imgH="215806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924300" y="3644900"/>
          <a:ext cx="4679950" cy="1079500"/>
        </p:xfrm>
        <a:graphic>
          <a:graphicData uri="http://schemas.openxmlformats.org/presentationml/2006/ole">
            <p:oleObj spid="_x0000_s29699" name="Формула" r:id="rId4" imgW="2324100" imgH="469900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59113" y="4797425"/>
          <a:ext cx="4824412" cy="1079500"/>
        </p:xfrm>
        <a:graphic>
          <a:graphicData uri="http://schemas.openxmlformats.org/presentationml/2006/ole">
            <p:oleObj spid="_x0000_s29700" name="Формула" r:id="rId5" imgW="21082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23E5-D2E4-4D95-9D80-FB004E4D4EDA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2771775" y="981075"/>
            <a:ext cx="5832475" cy="436563"/>
          </a:xfrm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Основные характеристики случайных сигналов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9646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Закон распределения вероятностей позволяет найти относительное время пребывания величины сигнала в определенном интервале уровней, отношения </a:t>
            </a:r>
            <a:r>
              <a:rPr lang="en-US" sz="2800"/>
              <a:t>max</a:t>
            </a:r>
            <a:r>
              <a:rPr lang="ru-RU" sz="2800"/>
              <a:t> значений к среднеквадратическому и другим параметрам сигнала.</a:t>
            </a:r>
          </a:p>
          <a:p>
            <a:r>
              <a:rPr lang="ru-RU" sz="2800"/>
              <a:t>    Спектральная характеристика дает распределение средней мощности сигнала по частотам. </a:t>
            </a:r>
          </a:p>
          <a:p>
            <a:r>
              <a:rPr lang="ru-RU" sz="2800"/>
              <a:t>     Информацию об отдельных составляющих спектра (амплитуде и фазе) </a:t>
            </a:r>
            <a:r>
              <a:rPr lang="en-US" sz="2800"/>
              <a:t>c</a:t>
            </a:r>
            <a:r>
              <a:rPr lang="ru-RU" sz="2800"/>
              <a:t>пектральная характеристика случайного процесса не дает.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39D-1EBB-4402-A67F-B27482A6F92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491287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Случайный процесс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689975" cy="511333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mtClean="0"/>
              <a:t>   Случайный процесс – совокупность функций времени, подчиняющихся некоторой общей для них статистической закономерности.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500438"/>
            <a:ext cx="57610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E8DE2-E126-4A32-875A-CBC9930B9795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04813"/>
            <a:ext cx="6119812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случайных величин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49974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момента времени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вероятность того, что величина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 попадет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интервал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]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где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одномерная плотность случайной величины,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t1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интегральная вероятность.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того, что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в пределах от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равна 1.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*Если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известна одномерная плотность вероятности, то можно определить параметры случайных величин, то есть усреднение по множеству реализаций в фиксированный момент времени.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95513" y="2205038"/>
          <a:ext cx="4897437" cy="1008062"/>
        </p:xfrm>
        <a:graphic>
          <a:graphicData uri="http://schemas.openxmlformats.org/presentationml/2006/ole">
            <p:oleObj spid="_x0000_s30722" name="Формула" r:id="rId3" imgW="1676400" imgH="482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71550" y="3644900"/>
          <a:ext cx="814388" cy="460375"/>
        </p:xfrm>
        <a:graphic>
          <a:graphicData uri="http://schemas.openxmlformats.org/presentationml/2006/ole">
            <p:oleObj spid="_x0000_s30723" name="Формула" r:id="rId4" imgW="457200" imgH="21564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49524-3FAF-4D58-ADDF-BA4D4E5694F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Основные параметры случайного процесса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844675"/>
            <a:ext cx="9217025" cy="44640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-Среднее </a:t>
            </a:r>
            <a:r>
              <a:rPr lang="ru-RU" dirty="0"/>
              <a:t>значение, математическое ожидание </a:t>
            </a:r>
            <a:r>
              <a:rPr lang="ru-RU" dirty="0" smtClean="0"/>
              <a:t>(</a:t>
            </a:r>
            <a:r>
              <a:rPr lang="ru-RU" dirty="0"/>
              <a:t>первый момент</a:t>
            </a:r>
            <a:r>
              <a:rPr lang="ru-RU" dirty="0" smtClean="0"/>
              <a:t>):</a:t>
            </a: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-Средний </a:t>
            </a:r>
            <a:r>
              <a:rPr lang="ru-RU" dirty="0"/>
              <a:t>квадрат (второй момент</a:t>
            </a:r>
            <a:r>
              <a:rPr lang="ru-RU" dirty="0" smtClean="0"/>
              <a:t>):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-Дисперсия </a:t>
            </a:r>
            <a:r>
              <a:rPr lang="ru-RU" dirty="0"/>
              <a:t>– среднеквадратическое </a:t>
            </a:r>
            <a:r>
              <a:rPr lang="ru-RU" dirty="0" smtClean="0"/>
              <a:t>отклонение: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&lt; &gt; обозначают усреднение по множеству </a:t>
            </a:r>
            <a:r>
              <a:rPr lang="ru-RU" dirty="0" smtClean="0"/>
              <a:t>реализаций</a:t>
            </a:r>
            <a:r>
              <a:rPr lang="ru-RU" dirty="0"/>
              <a:t>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08400" y="2205038"/>
          <a:ext cx="3671888" cy="1008062"/>
        </p:xfrm>
        <a:graphic>
          <a:graphicData uri="http://schemas.openxmlformats.org/presentationml/2006/ole">
            <p:oleObj spid="_x0000_s31746" name="Формула" r:id="rId3" imgW="1384300" imgH="4699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843213" y="3573463"/>
          <a:ext cx="4176712" cy="863600"/>
        </p:xfrm>
        <a:graphic>
          <a:graphicData uri="http://schemas.openxmlformats.org/presentationml/2006/ole">
            <p:oleObj spid="_x0000_s31747" name="Формула" r:id="rId4" imgW="1524000" imgH="469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51050" y="4797425"/>
          <a:ext cx="5473700" cy="647700"/>
        </p:xfrm>
        <a:graphic>
          <a:graphicData uri="http://schemas.openxmlformats.org/presentationml/2006/ole">
            <p:oleObj spid="_x0000_s31748" name="Формула" r:id="rId5" imgW="2463800" imgH="254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66E9-FBFC-48B6-A9BB-70FD2A6AFAE1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6337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Корреляционная функция случайного процесса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Корреляционная функция случайного процесса  - статистически усредненное произведение значений случайных функций  в момент времени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 и 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: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=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50825" y="3860800"/>
          <a:ext cx="3240088" cy="504825"/>
        </p:xfrm>
        <a:graphic>
          <a:graphicData uri="http://schemas.openxmlformats.org/presentationml/2006/ole">
            <p:oleObj spid="_x0000_s32770" name="Формула" r:id="rId3" imgW="1523339" imgH="215806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924300" y="3644900"/>
          <a:ext cx="4679950" cy="1079500"/>
        </p:xfrm>
        <a:graphic>
          <a:graphicData uri="http://schemas.openxmlformats.org/presentationml/2006/ole">
            <p:oleObj spid="_x0000_s32771" name="Формула" r:id="rId4" imgW="2324100" imgH="469900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59113" y="4797425"/>
          <a:ext cx="4824412" cy="1079500"/>
        </p:xfrm>
        <a:graphic>
          <a:graphicData uri="http://schemas.openxmlformats.org/presentationml/2006/ole">
            <p:oleObj spid="_x0000_s32772" name="Формула" r:id="rId5" imgW="21082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23E5-D2E4-4D95-9D80-FB004E4D4EDA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Стационарные случайные процессы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/>
              <a:t>    Строго стационарным</a:t>
            </a:r>
            <a:r>
              <a:rPr lang="ru-RU" dirty="0"/>
              <a:t> называется случайный процесс, если его многомерная плотность вероятности  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зависит только от интервалов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,</a:t>
            </a:r>
            <a:r>
              <a:rPr lang="en-US" dirty="0"/>
              <a:t>  t</a:t>
            </a:r>
            <a:r>
              <a:rPr lang="en-US" baseline="-25000" dirty="0"/>
              <a:t>3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 </a:t>
            </a:r>
            <a:r>
              <a:rPr lang="en-US" dirty="0"/>
              <a:t>…</a:t>
            </a:r>
            <a:r>
              <a:rPr lang="ru-RU" dirty="0"/>
              <a:t>и не зависит от положения этих интервалов.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Случайный процесс </a:t>
            </a:r>
            <a:r>
              <a:rPr lang="ru-RU" b="1" dirty="0">
                <a:solidFill>
                  <a:srgbClr val="C00000"/>
                </a:solidFill>
              </a:rPr>
              <a:t>стационарен в широком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смысле, если от времени не зависят только одномерная и двумерная плотность вероятности.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916238" y="2708275"/>
          <a:ext cx="4248150" cy="649288"/>
        </p:xfrm>
        <a:graphic>
          <a:graphicData uri="http://schemas.openxmlformats.org/presentationml/2006/ole">
            <p:oleObj spid="_x0000_s33794" name="Формула" r:id="rId3" imgW="1485900" imgH="2286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E2318-6CBA-4055-BF89-59CCF6DFF89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Характеристики случайного процесса </a:t>
            </a:r>
            <a:r>
              <a:rPr lang="ru-RU" smtClean="0">
                <a:solidFill>
                  <a:srgbClr val="C00000"/>
                </a:solidFill>
              </a:rPr>
              <a:t>стационарного в широком смысле</a:t>
            </a:r>
            <a:r>
              <a:rPr lang="ru-RU" smtClean="0"/>
              <a:t>:</a:t>
            </a:r>
          </a:p>
          <a:p>
            <a:pPr eaLnBrk="1" hangingPunct="1"/>
            <a:r>
              <a:rPr lang="ru-RU" smtClean="0"/>
              <a:t>среднее значение;</a:t>
            </a:r>
          </a:p>
          <a:p>
            <a:pPr eaLnBrk="1" hangingPunct="1"/>
            <a:r>
              <a:rPr lang="ru-RU" smtClean="0"/>
              <a:t>средний квадрат;</a:t>
            </a:r>
          </a:p>
          <a:p>
            <a:pPr eaLnBrk="1" hangingPunct="1"/>
            <a:r>
              <a:rPr lang="ru-RU" smtClean="0"/>
              <a:t>дисперсия </a:t>
            </a:r>
          </a:p>
          <a:p>
            <a:pPr eaLnBrk="1" hangingPunct="1">
              <a:buFontTx/>
              <a:buNone/>
            </a:pPr>
            <a:r>
              <a:rPr lang="ru-RU" smtClean="0"/>
              <a:t>   </a:t>
            </a:r>
            <a:r>
              <a:rPr lang="ru-RU" i="1" smtClean="0"/>
              <a:t>не зависят от времени</a:t>
            </a:r>
            <a:r>
              <a:rPr lang="ru-RU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   Корреляционная функция зависит от 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7451725" y="5013325"/>
          <a:ext cx="936625" cy="574675"/>
        </p:xfrm>
        <a:graphic>
          <a:graphicData uri="http://schemas.openxmlformats.org/presentationml/2006/ole">
            <p:oleObj spid="_x0000_s34818" name="Формула" r:id="rId3" imgW="583693" imgH="215713" progId="Equation.3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051050" y="5516563"/>
          <a:ext cx="4679950" cy="1152525"/>
        </p:xfrm>
        <a:graphic>
          <a:graphicData uri="http://schemas.openxmlformats.org/presentationml/2006/ole">
            <p:oleObj spid="_x0000_s34819" name="Формула" r:id="rId4" imgW="20066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37E10-321B-4064-9456-B214F4AF9862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Эргодический случайный  процесс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856662" cy="406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Если вероятностные характеристики по множеству реализаций эквивалентны вероятностным характеристикам, полученным усреднением по времени одной бесконечно длинной реализации, то такой процесс называется </a:t>
            </a:r>
            <a:r>
              <a:rPr lang="ru-RU" smtClean="0">
                <a:solidFill>
                  <a:srgbClr val="FF0000"/>
                </a:solidFill>
              </a:rPr>
              <a:t>эргодическим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5B8-6A28-465C-A41B-FDC9EB398D45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6408737" cy="14398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эргодического случайного процесса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268538" y="1989138"/>
          <a:ext cx="4549775" cy="4071937"/>
        </p:xfrm>
        <a:graphic>
          <a:graphicData uri="http://schemas.openxmlformats.org/presentationml/2006/ole">
            <p:oleObj spid="_x0000_s35842" name="Формула" r:id="rId3" imgW="2540000" imgH="22733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DAF99-3D23-492D-9CBC-7436343C309F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Автокорреляционная функция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933056"/>
            <a:ext cx="90364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Корреляционная функция показывает степень сходства между сигналом и его сдвинутой копией, чем больше значение корреляционной функции, тем это сходство сильнее.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48510004"/>
              </p:ext>
            </p:extLst>
          </p:nvPr>
        </p:nvGraphicFramePr>
        <p:xfrm>
          <a:off x="1364365" y="1700808"/>
          <a:ext cx="5838486" cy="1728192"/>
        </p:xfrm>
        <a:graphic>
          <a:graphicData uri="http://schemas.openxmlformats.org/presentationml/2006/ole">
            <p:oleObj spid="_x0000_s1030" name="Формула" r:id="rId3" imgW="1587240" imgH="469800" progId="Equation.3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7886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Нормальный (гауссов) </a:t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случайный процесс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36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Одномерная плотность вероятности: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Интегральная плотность вероятности :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124075" y="2205038"/>
          <a:ext cx="4032250" cy="1223962"/>
        </p:xfrm>
        <a:graphic>
          <a:graphicData uri="http://schemas.openxmlformats.org/presentationml/2006/ole">
            <p:oleObj spid="_x0000_s36866" name="Формула" r:id="rId3" imgW="1435100" imgH="533400" progId="Equation.3">
              <p:embed/>
            </p:oleObj>
          </a:graphicData>
        </a:graphic>
      </p:graphicFrame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7300" y="4868863"/>
            <a:ext cx="53641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50825" y="4292600"/>
          <a:ext cx="5545138" cy="1152525"/>
        </p:xfrm>
        <a:graphic>
          <a:graphicData uri="http://schemas.openxmlformats.org/presentationml/2006/ole">
            <p:oleObj spid="_x0000_s36867" name="Формула" r:id="rId5" imgW="3162300" imgH="533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E5391-0CAE-4EB7-AA95-75BE07F82F57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2771775" y="981075"/>
            <a:ext cx="5832475" cy="436563"/>
          </a:xfrm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Основные характеристики случайных сигналов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9646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Закон распределения вероятностей позволяет найти относительное время пребывания величины сигнала в определенном интервале уровней, отношения </a:t>
            </a:r>
            <a:r>
              <a:rPr lang="en-US" sz="2800"/>
              <a:t>max</a:t>
            </a:r>
            <a:r>
              <a:rPr lang="ru-RU" sz="2800"/>
              <a:t> значений к среднеквадратическому и другим параметрам сигнала.</a:t>
            </a:r>
          </a:p>
          <a:p>
            <a:r>
              <a:rPr lang="ru-RU" sz="2800"/>
              <a:t>    Спектральная характеристика дает распределение средней мощности сигнала по частотам. </a:t>
            </a:r>
          </a:p>
          <a:p>
            <a:r>
              <a:rPr lang="ru-RU" sz="2800"/>
              <a:t>     Информацию об отдельных составляющих спектра (амплитуде и фазе) </a:t>
            </a:r>
            <a:r>
              <a:rPr lang="en-US" sz="2800"/>
              <a:t>c</a:t>
            </a:r>
            <a:r>
              <a:rPr lang="ru-RU" sz="2800"/>
              <a:t>пектральная характеристика случайного процесса не дает.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39D-1EBB-4402-A67F-B27482A6F927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491287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Случайный процесс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689975" cy="511333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mtClean="0"/>
              <a:t>   Случайный процесс – совокупность функций времени, подчиняющихся некоторой общей для них статистической закономерности.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500438"/>
            <a:ext cx="57610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E8DE2-E126-4A32-875A-CBC9930B9795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04813"/>
            <a:ext cx="6119812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случайных величин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49974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момента времени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вероятность того, что величина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 попадет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интервал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]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где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одномерная плотность случайной величины,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t1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интегральная вероятность.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того, что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в пределах от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равна 1.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*Если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известна одномерная плотность вероятности, то можно определить параметры случайных величин, то есть усреднение по множеству реализаций в фиксированный момент времени.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95513" y="2205038"/>
          <a:ext cx="4897437" cy="1008062"/>
        </p:xfrm>
        <a:graphic>
          <a:graphicData uri="http://schemas.openxmlformats.org/presentationml/2006/ole">
            <p:oleObj spid="_x0000_s37890" name="Формула" r:id="rId3" imgW="1676400" imgH="482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71550" y="3644900"/>
          <a:ext cx="814388" cy="460375"/>
        </p:xfrm>
        <a:graphic>
          <a:graphicData uri="http://schemas.openxmlformats.org/presentationml/2006/ole">
            <p:oleObj spid="_x0000_s37891" name="Формула" r:id="rId4" imgW="457200" imgH="21564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49524-3FAF-4D58-ADDF-BA4D4E5694F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Основные параметры случайного процесса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844675"/>
            <a:ext cx="9217025" cy="44640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-Среднее </a:t>
            </a:r>
            <a:r>
              <a:rPr lang="ru-RU" dirty="0"/>
              <a:t>значение, математическое ожидание </a:t>
            </a:r>
            <a:r>
              <a:rPr lang="ru-RU" dirty="0" smtClean="0"/>
              <a:t>(</a:t>
            </a:r>
            <a:r>
              <a:rPr lang="ru-RU" dirty="0"/>
              <a:t>первый момент</a:t>
            </a:r>
            <a:r>
              <a:rPr lang="ru-RU" dirty="0" smtClean="0"/>
              <a:t>):</a:t>
            </a: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-Средний </a:t>
            </a:r>
            <a:r>
              <a:rPr lang="ru-RU" dirty="0"/>
              <a:t>квадрат (второй момент</a:t>
            </a:r>
            <a:r>
              <a:rPr lang="ru-RU" dirty="0" smtClean="0"/>
              <a:t>):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-Дисперсия </a:t>
            </a:r>
            <a:r>
              <a:rPr lang="ru-RU" dirty="0"/>
              <a:t>– среднеквадратическое </a:t>
            </a:r>
            <a:r>
              <a:rPr lang="ru-RU" dirty="0" smtClean="0"/>
              <a:t>отклонение: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&lt; &gt; обозначают усреднение по множеству </a:t>
            </a:r>
            <a:r>
              <a:rPr lang="ru-RU" dirty="0" smtClean="0"/>
              <a:t>реализаций</a:t>
            </a:r>
            <a:r>
              <a:rPr lang="ru-RU" dirty="0"/>
              <a:t>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08400" y="2205038"/>
          <a:ext cx="3671888" cy="1008062"/>
        </p:xfrm>
        <a:graphic>
          <a:graphicData uri="http://schemas.openxmlformats.org/presentationml/2006/ole">
            <p:oleObj spid="_x0000_s38914" name="Формула" r:id="rId3" imgW="1384300" imgH="4699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843213" y="3573463"/>
          <a:ext cx="4176712" cy="863600"/>
        </p:xfrm>
        <a:graphic>
          <a:graphicData uri="http://schemas.openxmlformats.org/presentationml/2006/ole">
            <p:oleObj spid="_x0000_s38915" name="Формула" r:id="rId4" imgW="1524000" imgH="469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51050" y="4797425"/>
          <a:ext cx="5473700" cy="647700"/>
        </p:xfrm>
        <a:graphic>
          <a:graphicData uri="http://schemas.openxmlformats.org/presentationml/2006/ole">
            <p:oleObj spid="_x0000_s38916" name="Формула" r:id="rId5" imgW="2463800" imgH="254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66E9-FBFC-48B6-A9BB-70FD2A6AFAE1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6337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Корреляционная функция случайного процесса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Корреляционная функция случайного процесса  - статистически усредненное произведение значений случайных функций  в момент времени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 и 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: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=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50825" y="3860800"/>
          <a:ext cx="3240088" cy="504825"/>
        </p:xfrm>
        <a:graphic>
          <a:graphicData uri="http://schemas.openxmlformats.org/presentationml/2006/ole">
            <p:oleObj spid="_x0000_s39938" name="Формула" r:id="rId3" imgW="1523339" imgH="215806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924300" y="3644900"/>
          <a:ext cx="4679950" cy="1079500"/>
        </p:xfrm>
        <a:graphic>
          <a:graphicData uri="http://schemas.openxmlformats.org/presentationml/2006/ole">
            <p:oleObj spid="_x0000_s39939" name="Формула" r:id="rId4" imgW="2324100" imgH="469900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59113" y="4797425"/>
          <a:ext cx="4824412" cy="1079500"/>
        </p:xfrm>
        <a:graphic>
          <a:graphicData uri="http://schemas.openxmlformats.org/presentationml/2006/ole">
            <p:oleObj spid="_x0000_s39940" name="Формула" r:id="rId5" imgW="21082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23E5-D2E4-4D95-9D80-FB004E4D4EDA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Стационарные случайные процессы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/>
              <a:t>    Строго стационарным</a:t>
            </a:r>
            <a:r>
              <a:rPr lang="ru-RU" dirty="0"/>
              <a:t> называется случайный процесс, если его многомерная плотность вероятности  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зависит только от интервалов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,</a:t>
            </a:r>
            <a:r>
              <a:rPr lang="en-US" dirty="0"/>
              <a:t>  t</a:t>
            </a:r>
            <a:r>
              <a:rPr lang="en-US" baseline="-25000" dirty="0"/>
              <a:t>3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 </a:t>
            </a:r>
            <a:r>
              <a:rPr lang="en-US" dirty="0"/>
              <a:t>…</a:t>
            </a:r>
            <a:r>
              <a:rPr lang="ru-RU" dirty="0"/>
              <a:t>и не зависит от положения этих интервалов.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Случайный процесс </a:t>
            </a:r>
            <a:r>
              <a:rPr lang="ru-RU" b="1" dirty="0">
                <a:solidFill>
                  <a:srgbClr val="C00000"/>
                </a:solidFill>
              </a:rPr>
              <a:t>стационарен в широком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смысле, если от времени не зависят только одномерная и двумерная плотность вероятности.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916238" y="2708275"/>
          <a:ext cx="4248150" cy="649288"/>
        </p:xfrm>
        <a:graphic>
          <a:graphicData uri="http://schemas.openxmlformats.org/presentationml/2006/ole">
            <p:oleObj spid="_x0000_s40962" name="Формула" r:id="rId3" imgW="1485900" imgH="2286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E2318-6CBA-4055-BF89-59CCF6DFF89E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Характеристики случайного процесса </a:t>
            </a:r>
            <a:r>
              <a:rPr lang="ru-RU" smtClean="0">
                <a:solidFill>
                  <a:srgbClr val="C00000"/>
                </a:solidFill>
              </a:rPr>
              <a:t>стационарного в широком смысле</a:t>
            </a:r>
            <a:r>
              <a:rPr lang="ru-RU" smtClean="0"/>
              <a:t>:</a:t>
            </a:r>
          </a:p>
          <a:p>
            <a:pPr eaLnBrk="1" hangingPunct="1"/>
            <a:r>
              <a:rPr lang="ru-RU" smtClean="0"/>
              <a:t>среднее значение;</a:t>
            </a:r>
          </a:p>
          <a:p>
            <a:pPr eaLnBrk="1" hangingPunct="1"/>
            <a:r>
              <a:rPr lang="ru-RU" smtClean="0"/>
              <a:t>средний квадрат;</a:t>
            </a:r>
          </a:p>
          <a:p>
            <a:pPr eaLnBrk="1" hangingPunct="1"/>
            <a:r>
              <a:rPr lang="ru-RU" smtClean="0"/>
              <a:t>дисперсия </a:t>
            </a:r>
          </a:p>
          <a:p>
            <a:pPr eaLnBrk="1" hangingPunct="1">
              <a:buFontTx/>
              <a:buNone/>
            </a:pPr>
            <a:r>
              <a:rPr lang="ru-RU" smtClean="0"/>
              <a:t>   </a:t>
            </a:r>
            <a:r>
              <a:rPr lang="ru-RU" i="1" smtClean="0"/>
              <a:t>не зависят от времени</a:t>
            </a:r>
            <a:r>
              <a:rPr lang="ru-RU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   Корреляционная функция зависит от 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7451725" y="5013325"/>
          <a:ext cx="936625" cy="574675"/>
        </p:xfrm>
        <a:graphic>
          <a:graphicData uri="http://schemas.openxmlformats.org/presentationml/2006/ole">
            <p:oleObj spid="_x0000_s41986" name="Формула" r:id="rId3" imgW="583693" imgH="215713" progId="Equation.3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051050" y="5516563"/>
          <a:ext cx="4679950" cy="1152525"/>
        </p:xfrm>
        <a:graphic>
          <a:graphicData uri="http://schemas.openxmlformats.org/presentationml/2006/ole">
            <p:oleObj spid="_x0000_s41987" name="Формула" r:id="rId4" imgW="20066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37E10-321B-4064-9456-B214F4AF9862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Эргодический случайный  процесс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856662" cy="406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Если вероятностные характеристики по множеству реализаций эквивалентны вероятностным характеристикам, полученным усреднением по времени одной бесконечно длинной реализации, то такой процесс называется </a:t>
            </a:r>
            <a:r>
              <a:rPr lang="ru-RU" smtClean="0">
                <a:solidFill>
                  <a:srgbClr val="FF0000"/>
                </a:solidFill>
              </a:rPr>
              <a:t>эргодическим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5B8-6A28-465C-A41B-FDC9EB398D45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6408737" cy="14398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эргодического случайного процесса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268538" y="1989138"/>
          <a:ext cx="4549775" cy="4071937"/>
        </p:xfrm>
        <a:graphic>
          <a:graphicData uri="http://schemas.openxmlformats.org/presentationml/2006/ole">
            <p:oleObj spid="_x0000_s43010" name="Формула" r:id="rId3" imgW="2540000" imgH="22733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DAF99-3D23-492D-9CBC-7436343C309F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АКФ прямоугольного импульса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stu.sernam.ru/archive/arch.php?path=../htm/book_g_rts/files.book&amp;file=g_rts_24.files/image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72816"/>
            <a:ext cx="5184576" cy="4320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2794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Нормальный (гауссов) </a:t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случайный процесс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36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Одномерная плотность вероятности: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Интегральная плотность вероятности :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124075" y="2205038"/>
          <a:ext cx="4032250" cy="1223962"/>
        </p:xfrm>
        <a:graphic>
          <a:graphicData uri="http://schemas.openxmlformats.org/presentationml/2006/ole">
            <p:oleObj spid="_x0000_s44034" name="Формула" r:id="rId3" imgW="1435100" imgH="533400" progId="Equation.3">
              <p:embed/>
            </p:oleObj>
          </a:graphicData>
        </a:graphic>
      </p:graphicFrame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7300" y="4868863"/>
            <a:ext cx="53641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50825" y="4292600"/>
          <a:ext cx="5545138" cy="1152525"/>
        </p:xfrm>
        <a:graphic>
          <a:graphicData uri="http://schemas.openxmlformats.org/presentationml/2006/ole">
            <p:oleObj spid="_x0000_s44035" name="Формула" r:id="rId5" imgW="3162300" imgH="533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E5391-0CAE-4EB7-AA95-75BE07F82F57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Интегральная плотность вероятности -вероятность попадания  случайной величины </a:t>
            </a:r>
            <a:r>
              <a:rPr lang="ru-RU" i="1" smtClean="0"/>
              <a:t>х</a:t>
            </a:r>
            <a:r>
              <a:rPr lang="ru-RU" smtClean="0"/>
              <a:t> в интервал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], определяется отношением времени, в течении которого </a:t>
            </a:r>
            <a:r>
              <a:rPr lang="ru-RU" i="1" smtClean="0"/>
              <a:t>х</a:t>
            </a:r>
            <a:r>
              <a:rPr lang="ru-RU" smtClean="0"/>
              <a:t> находится в диапазоне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 к общему времени наблюдения (используется в приборах для определения плотности вероятности).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084DC-C644-4FB5-8FEB-E130B00F1CB0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	Данные о распределении вероятностей не дают представления о поведении функции во времени.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Одинаковую одномерную плотность вероятности могут иметь и низкочастотный шум и шум со спектром в узкой полосе с центральной частью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Двумерная плотность вероятности для этих сигналов будет отлична.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BBB48-A209-490E-8ADC-DEDCAB02DD8F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404813"/>
            <a:ext cx="6821488" cy="14398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2. Спектральные характеристики случайного процесса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929687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/>
              <a:t>   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Подход: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Каждая реализация случайного процесса имеет спектральную характеристику и она различна для каждой реализации.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Если усреднить спектр, то получим </a:t>
            </a:r>
            <a:r>
              <a:rPr lang="ru-RU" sz="2400" i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нулевой спектр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400" smtClean="0">
                <a:latin typeface="Arial" charset="0"/>
                <a:cs typeface="Arial" charset="0"/>
              </a:rPr>
              <a:t>из-за случайности и независимости фаз отдельных спектральных составляющих.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Arial" charset="0"/>
                <a:cs typeface="Arial" charset="0"/>
              </a:rPr>
              <a:t>   </a:t>
            </a:r>
            <a:r>
              <a:rPr lang="ru-RU" sz="2400" smtClean="0">
                <a:latin typeface="Arial" charset="0"/>
                <a:cs typeface="Arial" charset="0"/>
              </a:rPr>
              <a:t>Средний квадрат не зависит от соотношения фаз спектральных составляющих, поэтому в качестве спектральной характеристики случайного процесса используют </a:t>
            </a:r>
            <a:r>
              <a:rPr lang="ru-RU" sz="2400" u="sng" smtClean="0">
                <a:latin typeface="Arial" charset="0"/>
                <a:cs typeface="Arial" charset="0"/>
              </a:rPr>
              <a:t>спектральную плотность среднего квадрата.</a:t>
            </a:r>
            <a:r>
              <a:rPr lang="ru-RU" sz="240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7FD24-4881-4C89-A271-26B8E7969D6E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2565400"/>
            <a:ext cx="8686800" cy="3560763"/>
          </a:xfrm>
        </p:spPr>
        <p:txBody>
          <a:bodyPr/>
          <a:lstStyle/>
          <a:p>
            <a:pPr eaLnBrk="1" hangingPunct="1"/>
            <a:r>
              <a:rPr lang="ru-RU" smtClean="0"/>
              <a:t>Спектральная плотность средней мощности – это средняя мощность, приходящаяся на 1 Гц при заданной частоте </a:t>
            </a:r>
            <a:r>
              <a:rPr lang="en-US" smtClean="0"/>
              <a:t>w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Спектральная плотность </a:t>
            </a:r>
            <a:r>
              <a:rPr lang="en-US" smtClean="0"/>
              <a:t>G(w) – </a:t>
            </a:r>
            <a:r>
              <a:rPr lang="ru-RU" smtClean="0"/>
              <a:t>энергетический спектр функции х(</a:t>
            </a:r>
            <a:r>
              <a:rPr lang="en-US" smtClean="0"/>
              <a:t>t)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195EB-FE3C-461C-A971-A0BA94823A7E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Для отдельной реализации случайного процесса на интервале Т: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  где </a:t>
            </a:r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 – </a:t>
            </a:r>
            <a:r>
              <a:rPr lang="ru-RU" smtClean="0"/>
              <a:t>спектральная плотность средней мощности </a:t>
            </a:r>
            <a:r>
              <a:rPr lang="en-US" smtClean="0"/>
              <a:t>k-</a:t>
            </a:r>
            <a:r>
              <a:rPr lang="ru-RU" smtClean="0"/>
              <a:t>й реализации.</a:t>
            </a:r>
          </a:p>
          <a:p>
            <a:pPr eaLnBrk="1" hangingPunct="1"/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</a:t>
            </a:r>
            <a:r>
              <a:rPr lang="ru-RU" smtClean="0"/>
              <a:t> необходимо усреднить по множеству реализаций.</a:t>
            </a:r>
          </a:p>
          <a:p>
            <a:pPr eaLnBrk="1" hangingPunct="1"/>
            <a:endParaRPr lang="ru-RU" smtClean="0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422900" y="2708275"/>
          <a:ext cx="2833688" cy="1014413"/>
        </p:xfrm>
        <a:graphic>
          <a:graphicData uri="http://schemas.openxmlformats.org/presentationml/2006/ole">
            <p:oleObj spid="_x0000_s45058" name="Формула" r:id="rId3" imgW="1409700" imgH="469900" progId="Equation.3">
              <p:embed/>
            </p:oleObj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897063" y="2924175"/>
          <a:ext cx="2589212" cy="655638"/>
        </p:xfrm>
        <a:graphic>
          <a:graphicData uri="http://schemas.openxmlformats.org/presentationml/2006/ole">
            <p:oleObj spid="_x0000_s45059" name="Формула" r:id="rId4" imgW="1333500" imgH="279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8C3C1-F001-445D-8BC7-122F3B7EB64F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2771775" y="981075"/>
            <a:ext cx="5832475" cy="436563"/>
          </a:xfrm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Основные характеристики случайных сигналов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9646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Закон распределения вероятностей позволяет найти относительное время пребывания величины сигнала в определенном интервале уровней, отношения </a:t>
            </a:r>
            <a:r>
              <a:rPr lang="en-US" sz="2800"/>
              <a:t>max</a:t>
            </a:r>
            <a:r>
              <a:rPr lang="ru-RU" sz="2800"/>
              <a:t> значений к среднеквадратическому и другим параметрам сигнала.</a:t>
            </a:r>
          </a:p>
          <a:p>
            <a:r>
              <a:rPr lang="ru-RU" sz="2800"/>
              <a:t>    Спектральная характеристика дает распределение средней мощности сигнала по частотам. </a:t>
            </a:r>
          </a:p>
          <a:p>
            <a:r>
              <a:rPr lang="ru-RU" sz="2800"/>
              <a:t>     Информацию об отдельных составляющих спектра (амплитуде и фазе) </a:t>
            </a:r>
            <a:r>
              <a:rPr lang="en-US" sz="2800"/>
              <a:t>c</a:t>
            </a:r>
            <a:r>
              <a:rPr lang="ru-RU" sz="2800"/>
              <a:t>пектральная характеристика случайного процесса не дает.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39D-1EBB-4402-A67F-B27482A6F927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491287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Случайный процесс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689975" cy="511333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mtClean="0"/>
              <a:t>   Случайный процесс – совокупность функций времени, подчиняющихся некоторой общей для них статистической закономерности.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500438"/>
            <a:ext cx="57610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E8DE2-E126-4A32-875A-CBC9930B9795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04813"/>
            <a:ext cx="6119812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случайных величин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49974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момента времени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вероятность того, что величина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 попадет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интервал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]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где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одномерная плотность случайной величины,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t1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интегральная вероятность.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того, что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в пределах от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равна 1.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*Если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известна одномерная плотность вероятности, то можно определить параметры случайных величин, то есть усреднение по множеству реализаций в фиксированный момент времени.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95513" y="2205038"/>
          <a:ext cx="4897437" cy="1008062"/>
        </p:xfrm>
        <a:graphic>
          <a:graphicData uri="http://schemas.openxmlformats.org/presentationml/2006/ole">
            <p:oleObj spid="_x0000_s46082" name="Формула" r:id="rId3" imgW="1676400" imgH="482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71550" y="3644900"/>
          <a:ext cx="814388" cy="460375"/>
        </p:xfrm>
        <a:graphic>
          <a:graphicData uri="http://schemas.openxmlformats.org/presentationml/2006/ole">
            <p:oleObj spid="_x0000_s46083" name="Формула" r:id="rId4" imgW="457200" imgH="21564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49524-3FAF-4D58-ADDF-BA4D4E5694FD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Основные параметры случайного процесса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844675"/>
            <a:ext cx="9217025" cy="44640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-Среднее </a:t>
            </a:r>
            <a:r>
              <a:rPr lang="ru-RU" dirty="0"/>
              <a:t>значение, математическое ожидание </a:t>
            </a:r>
            <a:r>
              <a:rPr lang="ru-RU" dirty="0" smtClean="0"/>
              <a:t>(</a:t>
            </a:r>
            <a:r>
              <a:rPr lang="ru-RU" dirty="0"/>
              <a:t>первый момент</a:t>
            </a:r>
            <a:r>
              <a:rPr lang="ru-RU" dirty="0" smtClean="0"/>
              <a:t>):</a:t>
            </a: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-Средний </a:t>
            </a:r>
            <a:r>
              <a:rPr lang="ru-RU" dirty="0"/>
              <a:t>квадрат (второй момент</a:t>
            </a:r>
            <a:r>
              <a:rPr lang="ru-RU" dirty="0" smtClean="0"/>
              <a:t>):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-Дисперсия </a:t>
            </a:r>
            <a:r>
              <a:rPr lang="ru-RU" dirty="0"/>
              <a:t>– среднеквадратическое </a:t>
            </a:r>
            <a:r>
              <a:rPr lang="ru-RU" dirty="0" smtClean="0"/>
              <a:t>отклонение: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&lt; &gt; обозначают усреднение по множеству </a:t>
            </a:r>
            <a:r>
              <a:rPr lang="ru-RU" dirty="0" smtClean="0"/>
              <a:t>реализаций</a:t>
            </a:r>
            <a:r>
              <a:rPr lang="ru-RU" dirty="0"/>
              <a:t>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08400" y="2205038"/>
          <a:ext cx="3671888" cy="1008062"/>
        </p:xfrm>
        <a:graphic>
          <a:graphicData uri="http://schemas.openxmlformats.org/presentationml/2006/ole">
            <p:oleObj spid="_x0000_s47106" name="Формула" r:id="rId3" imgW="1384300" imgH="4699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843213" y="3573463"/>
          <a:ext cx="4176712" cy="863600"/>
        </p:xfrm>
        <a:graphic>
          <a:graphicData uri="http://schemas.openxmlformats.org/presentationml/2006/ole">
            <p:oleObj spid="_x0000_s47107" name="Формула" r:id="rId4" imgW="1524000" imgH="469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51050" y="4797425"/>
          <a:ext cx="5473700" cy="647700"/>
        </p:xfrm>
        <a:graphic>
          <a:graphicData uri="http://schemas.openxmlformats.org/presentationml/2006/ole">
            <p:oleObj spid="_x0000_s47108" name="Формула" r:id="rId5" imgW="2463800" imgH="254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66E9-FBFC-48B6-A9BB-70FD2A6AFAE1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48072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АКФ периодических сигналов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348880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Корреляционная функция периодических сигналов: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86341015"/>
              </p:ext>
            </p:extLst>
          </p:nvPr>
        </p:nvGraphicFramePr>
        <p:xfrm>
          <a:off x="1187624" y="3501008"/>
          <a:ext cx="6120680" cy="1909936"/>
        </p:xfrm>
        <a:graphic>
          <a:graphicData uri="http://schemas.openxmlformats.org/presentationml/2006/ole">
            <p:oleObj spid="_x0000_s2053" name="Формула" r:id="rId3" imgW="1739880" imgH="685800" progId="Equation.3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39802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6337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Корреляционная функция случайного процесса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Корреляционная функция случайного процесса  - статистически усредненное произведение значений случайных функций  в момент времени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 и 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: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=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50825" y="3860800"/>
          <a:ext cx="3240088" cy="504825"/>
        </p:xfrm>
        <a:graphic>
          <a:graphicData uri="http://schemas.openxmlformats.org/presentationml/2006/ole">
            <p:oleObj spid="_x0000_s48130" name="Формула" r:id="rId3" imgW="1523339" imgH="215806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924300" y="3644900"/>
          <a:ext cx="4679950" cy="1079500"/>
        </p:xfrm>
        <a:graphic>
          <a:graphicData uri="http://schemas.openxmlformats.org/presentationml/2006/ole">
            <p:oleObj spid="_x0000_s48131" name="Формула" r:id="rId4" imgW="2324100" imgH="469900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59113" y="4797425"/>
          <a:ext cx="4824412" cy="1079500"/>
        </p:xfrm>
        <a:graphic>
          <a:graphicData uri="http://schemas.openxmlformats.org/presentationml/2006/ole">
            <p:oleObj spid="_x0000_s48132" name="Формула" r:id="rId5" imgW="21082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23E5-D2E4-4D95-9D80-FB004E4D4EDA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Стационарные случайные процессы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/>
              <a:t>    Строго стационарным</a:t>
            </a:r>
            <a:r>
              <a:rPr lang="ru-RU" dirty="0"/>
              <a:t> называется случайный процесс, если его многомерная плотность вероятности  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зависит только от интервалов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,</a:t>
            </a:r>
            <a:r>
              <a:rPr lang="en-US" dirty="0"/>
              <a:t>  t</a:t>
            </a:r>
            <a:r>
              <a:rPr lang="en-US" baseline="-25000" dirty="0"/>
              <a:t>3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 </a:t>
            </a:r>
            <a:r>
              <a:rPr lang="en-US" dirty="0"/>
              <a:t>…</a:t>
            </a:r>
            <a:r>
              <a:rPr lang="ru-RU" dirty="0"/>
              <a:t>и не зависит от положения этих интервалов.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Случайный процесс </a:t>
            </a:r>
            <a:r>
              <a:rPr lang="ru-RU" b="1" dirty="0">
                <a:solidFill>
                  <a:srgbClr val="C00000"/>
                </a:solidFill>
              </a:rPr>
              <a:t>стационарен в широком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смысле, если от времени не зависят только одномерная и двумерная плотность вероятности.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916238" y="2708275"/>
          <a:ext cx="4248150" cy="649288"/>
        </p:xfrm>
        <a:graphic>
          <a:graphicData uri="http://schemas.openxmlformats.org/presentationml/2006/ole">
            <p:oleObj spid="_x0000_s49154" name="Формула" r:id="rId3" imgW="1485900" imgH="2286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E2318-6CBA-4055-BF89-59CCF6DFF89E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Характеристики случайного процесса </a:t>
            </a:r>
            <a:r>
              <a:rPr lang="ru-RU" smtClean="0">
                <a:solidFill>
                  <a:srgbClr val="C00000"/>
                </a:solidFill>
              </a:rPr>
              <a:t>стационарного в широком смысле</a:t>
            </a:r>
            <a:r>
              <a:rPr lang="ru-RU" smtClean="0"/>
              <a:t>:</a:t>
            </a:r>
          </a:p>
          <a:p>
            <a:pPr eaLnBrk="1" hangingPunct="1"/>
            <a:r>
              <a:rPr lang="ru-RU" smtClean="0"/>
              <a:t>среднее значение;</a:t>
            </a:r>
          </a:p>
          <a:p>
            <a:pPr eaLnBrk="1" hangingPunct="1"/>
            <a:r>
              <a:rPr lang="ru-RU" smtClean="0"/>
              <a:t>средний квадрат;</a:t>
            </a:r>
          </a:p>
          <a:p>
            <a:pPr eaLnBrk="1" hangingPunct="1"/>
            <a:r>
              <a:rPr lang="ru-RU" smtClean="0"/>
              <a:t>дисперсия </a:t>
            </a:r>
          </a:p>
          <a:p>
            <a:pPr eaLnBrk="1" hangingPunct="1">
              <a:buFontTx/>
              <a:buNone/>
            </a:pPr>
            <a:r>
              <a:rPr lang="ru-RU" smtClean="0"/>
              <a:t>   </a:t>
            </a:r>
            <a:r>
              <a:rPr lang="ru-RU" i="1" smtClean="0"/>
              <a:t>не зависят от времени</a:t>
            </a:r>
            <a:r>
              <a:rPr lang="ru-RU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   Корреляционная функция зависит от 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7451725" y="5013325"/>
          <a:ext cx="936625" cy="574675"/>
        </p:xfrm>
        <a:graphic>
          <a:graphicData uri="http://schemas.openxmlformats.org/presentationml/2006/ole">
            <p:oleObj spid="_x0000_s50178" name="Формула" r:id="rId3" imgW="583693" imgH="215713" progId="Equation.3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051050" y="5516563"/>
          <a:ext cx="4679950" cy="1152525"/>
        </p:xfrm>
        <a:graphic>
          <a:graphicData uri="http://schemas.openxmlformats.org/presentationml/2006/ole">
            <p:oleObj spid="_x0000_s50179" name="Формула" r:id="rId4" imgW="20066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37E10-321B-4064-9456-B214F4AF9862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Эргодический случайный  процесс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856662" cy="406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Если вероятностные характеристики по множеству реализаций эквивалентны вероятностным характеристикам, полученным усреднением по времени одной бесконечно длинной реализации, то такой процесс называется </a:t>
            </a:r>
            <a:r>
              <a:rPr lang="ru-RU" smtClean="0">
                <a:solidFill>
                  <a:srgbClr val="FF0000"/>
                </a:solidFill>
              </a:rPr>
              <a:t>эргодическим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5B8-6A28-465C-A41B-FDC9EB398D45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6408737" cy="14398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эргодического случайного процесса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268538" y="1989138"/>
          <a:ext cx="4549775" cy="4071937"/>
        </p:xfrm>
        <a:graphic>
          <a:graphicData uri="http://schemas.openxmlformats.org/presentationml/2006/ole">
            <p:oleObj spid="_x0000_s51202" name="Формула" r:id="rId3" imgW="2540000" imgH="22733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DAF99-3D23-492D-9CBC-7436343C309F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Нормальный (гауссов) </a:t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случайный процесс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36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Одномерная плотность вероятности: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Интегральная плотность вероятности :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124075" y="2205038"/>
          <a:ext cx="4032250" cy="1223962"/>
        </p:xfrm>
        <a:graphic>
          <a:graphicData uri="http://schemas.openxmlformats.org/presentationml/2006/ole">
            <p:oleObj spid="_x0000_s52226" name="Формула" r:id="rId3" imgW="1435100" imgH="533400" progId="Equation.3">
              <p:embed/>
            </p:oleObj>
          </a:graphicData>
        </a:graphic>
      </p:graphicFrame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7300" y="4868863"/>
            <a:ext cx="53641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50825" y="4292600"/>
          <a:ext cx="5545138" cy="1152525"/>
        </p:xfrm>
        <a:graphic>
          <a:graphicData uri="http://schemas.openxmlformats.org/presentationml/2006/ole">
            <p:oleObj spid="_x0000_s52227" name="Формула" r:id="rId5" imgW="3162300" imgH="533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E5391-0CAE-4EB7-AA95-75BE07F82F57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Интегральная плотность вероятности -вероятность попадания  случайной величины </a:t>
            </a:r>
            <a:r>
              <a:rPr lang="ru-RU" i="1" smtClean="0"/>
              <a:t>х</a:t>
            </a:r>
            <a:r>
              <a:rPr lang="ru-RU" smtClean="0"/>
              <a:t> в интервал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], определяется отношением времени, в течении которого </a:t>
            </a:r>
            <a:r>
              <a:rPr lang="ru-RU" i="1" smtClean="0"/>
              <a:t>х</a:t>
            </a:r>
            <a:r>
              <a:rPr lang="ru-RU" smtClean="0"/>
              <a:t> находится в диапазоне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 к общему времени наблюдения (используется в приборах для определения плотности вероятности).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084DC-C644-4FB5-8FEB-E130B00F1CB0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	Данные о распределении вероятностей не дают представления о поведении функции во времени.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Одинаковую одномерную плотность вероятности могут иметь и низкочастотный шум и шум со спектром в узкой полосе с центральной частью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Двумерная плотность вероятности для этих сигналов будет отлична.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BBB48-A209-490E-8ADC-DEDCAB02DD8F}" type="slidenum">
              <a:rPr lang="ru-RU" smtClean="0"/>
              <a:pPr>
                <a:defRPr/>
              </a:pPr>
              <a:t>57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404813"/>
            <a:ext cx="6821488" cy="14398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2. Спектральные характеристики случайного процесса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929687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/>
              <a:t>   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Подход: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Каждая реализация случайного процесса имеет спектральную характеристику и она различна для каждой реализации.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Если усреднить спектр, то получим </a:t>
            </a:r>
            <a:r>
              <a:rPr lang="ru-RU" sz="2400" i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нулевой спектр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400" smtClean="0">
                <a:latin typeface="Arial" charset="0"/>
                <a:cs typeface="Arial" charset="0"/>
              </a:rPr>
              <a:t>из-за случайности и независимости фаз отдельных спектральных составляющих.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Arial" charset="0"/>
                <a:cs typeface="Arial" charset="0"/>
              </a:rPr>
              <a:t>   </a:t>
            </a:r>
            <a:r>
              <a:rPr lang="ru-RU" sz="2400" smtClean="0">
                <a:latin typeface="Arial" charset="0"/>
                <a:cs typeface="Arial" charset="0"/>
              </a:rPr>
              <a:t>Средний квадрат не зависит от соотношения фаз спектральных составляющих, поэтому в качестве спектральной характеристики случайного процесса используют </a:t>
            </a:r>
            <a:r>
              <a:rPr lang="ru-RU" sz="2400" u="sng" smtClean="0">
                <a:latin typeface="Arial" charset="0"/>
                <a:cs typeface="Arial" charset="0"/>
              </a:rPr>
              <a:t>спектральную плотность среднего квадрата.</a:t>
            </a:r>
            <a:r>
              <a:rPr lang="ru-RU" sz="240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7FD24-4881-4C89-A271-26B8E7969D6E}" type="slidenum">
              <a:rPr lang="ru-RU" smtClean="0"/>
              <a:pPr>
                <a:defRPr/>
              </a:pPr>
              <a:t>58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2565400"/>
            <a:ext cx="8686800" cy="3560763"/>
          </a:xfrm>
        </p:spPr>
        <p:txBody>
          <a:bodyPr/>
          <a:lstStyle/>
          <a:p>
            <a:pPr eaLnBrk="1" hangingPunct="1"/>
            <a:r>
              <a:rPr lang="ru-RU" smtClean="0"/>
              <a:t>Спектральная плотность средней мощности – это средняя мощность, приходящаяся на 1 Гц при заданной частоте </a:t>
            </a:r>
            <a:r>
              <a:rPr lang="en-US" smtClean="0"/>
              <a:t>w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Спектральная плотность </a:t>
            </a:r>
            <a:r>
              <a:rPr lang="en-US" smtClean="0"/>
              <a:t>G(w) – </a:t>
            </a:r>
            <a:r>
              <a:rPr lang="ru-RU" smtClean="0"/>
              <a:t>энергетический спектр функции х(</a:t>
            </a:r>
            <a:r>
              <a:rPr lang="en-US" smtClean="0"/>
              <a:t>t)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195EB-FE3C-461C-A971-A0BA94823A7E}" type="slidenum">
              <a:rPr lang="ru-RU" smtClean="0"/>
              <a:pPr>
                <a:defRPr/>
              </a:pPr>
              <a:t>59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АКФ периодических сигналов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http://stu.sernam.ru/archive/arch.php?path=../htm/book_g_rts/files.book&amp;file=g_rts_24.files/image1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6624736" cy="3024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14219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Для отдельной реализации случайного процесса на интервале Т: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  где </a:t>
            </a:r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 – </a:t>
            </a:r>
            <a:r>
              <a:rPr lang="ru-RU" smtClean="0"/>
              <a:t>спектральная плотность средней мощности </a:t>
            </a:r>
            <a:r>
              <a:rPr lang="en-US" smtClean="0"/>
              <a:t>k-</a:t>
            </a:r>
            <a:r>
              <a:rPr lang="ru-RU" smtClean="0"/>
              <a:t>й реализации.</a:t>
            </a:r>
          </a:p>
          <a:p>
            <a:pPr eaLnBrk="1" hangingPunct="1"/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</a:t>
            </a:r>
            <a:r>
              <a:rPr lang="ru-RU" smtClean="0"/>
              <a:t> необходимо усреднить по множеству реализаций.</a:t>
            </a:r>
          </a:p>
          <a:p>
            <a:pPr eaLnBrk="1" hangingPunct="1"/>
            <a:endParaRPr lang="ru-RU" smtClean="0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422900" y="2708275"/>
          <a:ext cx="2833688" cy="1014413"/>
        </p:xfrm>
        <a:graphic>
          <a:graphicData uri="http://schemas.openxmlformats.org/presentationml/2006/ole">
            <p:oleObj spid="_x0000_s53250" name="Формула" r:id="rId3" imgW="1409700" imgH="469900" progId="Equation.3">
              <p:embed/>
            </p:oleObj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897063" y="2924175"/>
          <a:ext cx="2589212" cy="655638"/>
        </p:xfrm>
        <a:graphic>
          <a:graphicData uri="http://schemas.openxmlformats.org/presentationml/2006/ole">
            <p:oleObj spid="_x0000_s53251" name="Формула" r:id="rId4" imgW="1333500" imgH="279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8C3C1-F001-445D-8BC7-122F3B7EB64F}" type="slidenum">
              <a:rPr lang="ru-RU" smtClean="0"/>
              <a:pPr>
                <a:defRPr/>
              </a:pPr>
              <a:t>60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553200" cy="1524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Соотношение между энергетическим спектром и корреляционной функцией случайного процесса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65600"/>
          </a:xfrm>
        </p:spPr>
        <p:txBody>
          <a:bodyPr/>
          <a:lstStyle/>
          <a:p>
            <a:pPr eaLnBrk="1" hangingPunct="1"/>
            <a:r>
              <a:rPr lang="ru-RU" smtClean="0"/>
              <a:t>Теорема Винера- Хинчина: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Следствие</a:t>
            </a:r>
            <a:r>
              <a:rPr lang="ru-RU" smtClean="0"/>
              <a:t>: чем шире энергетический спектр случайного процесса, тем меньше интервал корреляции, т.е. 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39750" y="2800350"/>
          <a:ext cx="3168650" cy="1133475"/>
        </p:xfrm>
        <a:graphic>
          <a:graphicData uri="http://schemas.openxmlformats.org/presentationml/2006/ole">
            <p:oleObj spid="_x0000_s54274" name="Формула" r:id="rId3" imgW="1459866" imgH="469696" progId="Equation.3">
              <p:embed/>
            </p:oleObj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4140200" y="2727325"/>
          <a:ext cx="3311525" cy="1062038"/>
        </p:xfrm>
        <a:graphic>
          <a:graphicData uri="http://schemas.openxmlformats.org/presentationml/2006/ole">
            <p:oleObj spid="_x0000_s54275" name="Формула" r:id="rId4" imgW="16510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5C498-478B-477B-949B-B28432FA9455}" type="slidenum">
              <a:rPr lang="ru-RU" smtClean="0"/>
              <a:pPr>
                <a:defRPr/>
              </a:pPr>
              <a:t>61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714375"/>
            <a:ext cx="6965950" cy="8683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</a:rPr>
              <a:t>3. Характеристики белого шума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Белым шумом </a:t>
            </a:r>
            <a:r>
              <a:rPr lang="ru-RU" dirty="0" smtClean="0"/>
              <a:t>называется случайный процесс, энергетический спектр которого равномерен на всех частотах: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Тогда: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Для белого шума  бесконечным и равномерным спектром корреляционная функция равна нулю для всех значений     , кроме нуля, при котором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323850" y="2997200"/>
          <a:ext cx="3168650" cy="576263"/>
        </p:xfrm>
        <a:graphic>
          <a:graphicData uri="http://schemas.openxmlformats.org/presentationml/2006/ole">
            <p:oleObj spid="_x0000_s55298" name="Формула" r:id="rId3" imgW="1244600" imgH="228600" progId="Equation.3">
              <p:embed/>
            </p:oleObj>
          </a:graphicData>
        </a:graphic>
      </p:graphicFrame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7740650" y="3141663"/>
          <a:ext cx="1295400" cy="327025"/>
        </p:xfrm>
        <a:graphic>
          <a:graphicData uri="http://schemas.openxmlformats.org/presentationml/2006/ole">
            <p:oleObj spid="_x0000_s55299" name="Формула" r:id="rId4" imgW="787400" imgH="139700" progId="Equation.3">
              <p:embed/>
            </p:oleObj>
          </a:graphicData>
        </a:graphic>
      </p:graphicFrame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4" name="Object 8"/>
          <p:cNvGraphicFramePr>
            <a:graphicFrameLocks noChangeAspect="1"/>
          </p:cNvGraphicFramePr>
          <p:nvPr/>
        </p:nvGraphicFramePr>
        <p:xfrm>
          <a:off x="3779838" y="2781300"/>
          <a:ext cx="3887787" cy="1008063"/>
        </p:xfrm>
        <a:graphic>
          <a:graphicData uri="http://schemas.openxmlformats.org/presentationml/2006/ole">
            <p:oleObj spid="_x0000_s55300" name="Формула" r:id="rId5" imgW="2222500" imgH="469900" progId="Equation.3">
              <p:embed/>
            </p:oleObj>
          </a:graphicData>
        </a:graphic>
      </p:graphicFrame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7885113" y="5013325"/>
          <a:ext cx="247650" cy="430213"/>
        </p:xfrm>
        <a:graphic>
          <a:graphicData uri="http://schemas.openxmlformats.org/presentationml/2006/ole">
            <p:oleObj spid="_x0000_s55301" name="Формула" r:id="rId6" imgW="126835" imgH="139518" progId="Equation.3">
              <p:embed/>
            </p:oleObj>
          </a:graphicData>
        </a:graphic>
      </p:graphicFrame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6" name="Object 14"/>
          <p:cNvGraphicFramePr>
            <a:graphicFrameLocks noChangeAspect="1"/>
          </p:cNvGraphicFramePr>
          <p:nvPr/>
        </p:nvGraphicFramePr>
        <p:xfrm>
          <a:off x="5580063" y="5516563"/>
          <a:ext cx="1439862" cy="433387"/>
        </p:xfrm>
        <a:graphic>
          <a:graphicData uri="http://schemas.openxmlformats.org/presentationml/2006/ole">
            <p:oleObj spid="_x0000_s55302" name="Формула" r:id="rId7" imgW="583693" imgH="215713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D9B2B-2BDB-4DD7-A841-8800DFA13C12}" type="slidenum">
              <a:rPr lang="ru-RU" smtClean="0"/>
              <a:pPr>
                <a:defRPr/>
              </a:pPr>
              <a:t>62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553200" cy="10128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Белый гауссов шум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036050" cy="4968875"/>
          </a:xfrm>
        </p:spPr>
        <p:txBody>
          <a:bodyPr/>
          <a:lstStyle/>
          <a:p>
            <a:pPr marL="265113" indent="-265113" eaLnBrk="1" hangingPunct="1">
              <a:buFontTx/>
              <a:buNone/>
            </a:pPr>
            <a:r>
              <a:rPr lang="ru-RU" smtClean="0"/>
              <a:t>   </a:t>
            </a:r>
            <a:r>
              <a:rPr lang="ru-RU" sz="2800" smtClean="0"/>
              <a:t>Шум - случайный процесс, имеющий нормальное распределение плотности вероятности и равномерный энергетический спектр.</a:t>
            </a:r>
          </a:p>
          <a:p>
            <a:pPr marL="265113" indent="-265113"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800" smtClean="0">
                <a:solidFill>
                  <a:srgbClr val="FF0000"/>
                </a:solidFill>
              </a:rPr>
              <a:t>Пример 1</a:t>
            </a:r>
            <a:r>
              <a:rPr lang="ru-RU" sz="2800" smtClean="0"/>
              <a:t>- Характеристики широкополосного шума (нормальный стационарный процесс с нулевым средним -матожидание равно 0, среднеквадратическое отклонение    ,   дисперсия      ), энергетический спектр равномерен в полосе от 0 до </a:t>
            </a:r>
            <a:r>
              <a:rPr lang="en-US" sz="2800" smtClean="0"/>
              <a:t>f</a:t>
            </a:r>
            <a:r>
              <a:rPr lang="en-US" sz="2800" baseline="-25000" smtClean="0"/>
              <a:t>1</a:t>
            </a:r>
            <a:r>
              <a:rPr lang="ru-RU" sz="2800" smtClean="0"/>
              <a:t>, Гц. </a:t>
            </a:r>
          </a:p>
          <a:p>
            <a:pPr marL="265113" indent="-265113" eaLnBrk="1" hangingPunct="1">
              <a:buFontTx/>
              <a:buNone/>
            </a:pPr>
            <a:endParaRPr lang="ru-RU" sz="2800" smtClean="0"/>
          </a:p>
          <a:p>
            <a:pPr marL="265113" indent="-265113" eaLnBrk="1" hangingPunct="1">
              <a:buFontTx/>
              <a:buNone/>
            </a:pPr>
            <a:endParaRPr lang="ru-RU" sz="2400" smtClean="0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195513" y="4437063"/>
          <a:ext cx="284162" cy="360362"/>
        </p:xfrm>
        <a:graphic>
          <a:graphicData uri="http://schemas.openxmlformats.org/presentationml/2006/ole">
            <p:oleObj spid="_x0000_s56322" name="Формула" r:id="rId3" imgW="139579" imgH="177646" progId="Equation.3">
              <p:embed/>
            </p:oleObj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572000" y="4437063"/>
          <a:ext cx="342900" cy="360362"/>
        </p:xfrm>
        <a:graphic>
          <a:graphicData uri="http://schemas.openxmlformats.org/presentationml/2006/ole">
            <p:oleObj spid="_x0000_s56323" name="Формула" r:id="rId4" imgW="190417" imgH="203112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6F095-4E6C-4C0F-9B4F-EF59EA542DF0}" type="slidenum">
              <a:rPr lang="ru-RU" smtClean="0"/>
              <a:pPr>
                <a:defRPr/>
              </a:pPr>
              <a:t>63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481013" y="604838"/>
            <a:ext cx="8181975" cy="54705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229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604838"/>
            <a:ext cx="49244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179388" y="2816225"/>
          <a:ext cx="8785225" cy="2125663"/>
        </p:xfrm>
        <a:graphic>
          <a:graphicData uri="http://schemas.openxmlformats.org/presentationml/2006/ole">
            <p:oleObj spid="_x0000_s57346" name="Формула" r:id="rId4" imgW="3924300" imgH="939800" progId="Equation.3">
              <p:embed/>
            </p:oleObj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2305050" y="5157788"/>
          <a:ext cx="1762125" cy="574675"/>
        </p:xfrm>
        <a:graphic>
          <a:graphicData uri="http://schemas.openxmlformats.org/presentationml/2006/ole">
            <p:oleObj spid="_x0000_s57347" name="Формула" r:id="rId5" imgW="571252" imgH="215806" progId="Equation.3">
              <p:embed/>
            </p:oleObj>
          </a:graphicData>
        </a:graphic>
      </p:graphicFrame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4932363" y="5157788"/>
          <a:ext cx="2087562" cy="647700"/>
        </p:xfrm>
        <a:graphic>
          <a:graphicData uri="http://schemas.openxmlformats.org/presentationml/2006/ole">
            <p:oleObj spid="_x0000_s57348" name="Формула" r:id="rId6" imgW="863225" imgH="228501" progId="Equation.3">
              <p:embed/>
            </p:oleObj>
          </a:graphicData>
        </a:graphic>
      </p:graphicFrame>
      <p:sp>
        <p:nvSpPr>
          <p:cNvPr id="12299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D23BF-5B4B-4C4F-8A2E-C24831094CFB}" type="slidenum">
              <a:rPr lang="ru-RU" smtClean="0"/>
              <a:pPr>
                <a:defRPr/>
              </a:pPr>
              <a:t>64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92150"/>
            <a:ext cx="8642350" cy="604837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Если рассмотреть шум в полосе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   то 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Закон изменения корреляционной функции такой же, но частота другая.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/>
              <a:t>   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Сужение спектра шума приводит к растяжению графика корреляционной функции (ноль в точке 1/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314" name="Object 8"/>
          <p:cNvGraphicFramePr>
            <a:graphicFrameLocks noChangeAspect="1"/>
          </p:cNvGraphicFramePr>
          <p:nvPr/>
        </p:nvGraphicFramePr>
        <p:xfrm>
          <a:off x="6732588" y="1260475"/>
          <a:ext cx="936625" cy="404813"/>
        </p:xfrm>
        <a:graphic>
          <a:graphicData uri="http://schemas.openxmlformats.org/presentationml/2006/ole">
            <p:oleObj spid="_x0000_s58370" name="Формула" r:id="rId3" imgW="380835" imgH="215806" progId="Equation.3">
              <p:embed/>
            </p:oleObj>
          </a:graphicData>
        </a:graphic>
      </p:graphicFrame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7956550" y="1304925"/>
          <a:ext cx="865188" cy="360363"/>
        </p:xfrm>
        <a:graphic>
          <a:graphicData uri="http://schemas.openxmlformats.org/presentationml/2006/ole">
            <p:oleObj spid="_x0000_s58371" name="Формула" r:id="rId4" imgW="622030" imgH="215806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3276600" y="1817688"/>
          <a:ext cx="3743325" cy="927100"/>
        </p:xfrm>
        <a:graphic>
          <a:graphicData uri="http://schemas.openxmlformats.org/presentationml/2006/ole">
            <p:oleObj spid="_x0000_s58372" name="Формула" r:id="rId5" imgW="1485900" imgH="431800" progId="Equation.3">
              <p:embed/>
            </p:oleObj>
          </a:graphicData>
        </a:graphic>
      </p:graphicFrame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5738" y="3213100"/>
            <a:ext cx="468153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0" y="1665288"/>
            <a:ext cx="576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0" y="394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3565-05A2-4A8A-BB1F-130200C092E8}" type="slidenum">
              <a:rPr lang="ru-RU" smtClean="0"/>
              <a:pPr>
                <a:defRPr/>
              </a:pPr>
              <a:t>65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2771775" y="981075"/>
            <a:ext cx="5832475" cy="436563"/>
          </a:xfrm>
        </p:spPr>
        <p:txBody>
          <a:bodyPr>
            <a:normAutofit fontScale="90000"/>
          </a:bodyPr>
          <a:lstStyle/>
          <a:p>
            <a: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Основные характеристики случайных сигналов</a:t>
            </a:r>
            <a:br>
              <a:rPr lang="ru-RU" sz="2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ru-RU" sz="2800" smtClean="0">
              <a:solidFill>
                <a:srgbClr val="002060"/>
              </a:solidFill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9646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Закон распределения вероятностей позволяет найти относительное время пребывания величины сигнала в определенном интервале уровней, отношения </a:t>
            </a:r>
            <a:r>
              <a:rPr lang="en-US" sz="2800"/>
              <a:t>max</a:t>
            </a:r>
            <a:r>
              <a:rPr lang="ru-RU" sz="2800"/>
              <a:t> значений к среднеквадратическому и другим параметрам сигнала.</a:t>
            </a:r>
          </a:p>
          <a:p>
            <a:r>
              <a:rPr lang="ru-RU" sz="2800"/>
              <a:t>    Спектральная характеристика дает распределение средней мощности сигнала по частотам. </a:t>
            </a:r>
          </a:p>
          <a:p>
            <a:r>
              <a:rPr lang="ru-RU" sz="2800"/>
              <a:t>     Информацию об отдельных составляющих спектра (амплитуде и фазе) </a:t>
            </a:r>
            <a:r>
              <a:rPr lang="en-US" sz="2800"/>
              <a:t>c</a:t>
            </a:r>
            <a:r>
              <a:rPr lang="ru-RU" sz="2800"/>
              <a:t>пектральная характеристика случайного процесса не дает.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39D-1EBB-4402-A67F-B27482A6F927}" type="slidenum">
              <a:rPr lang="ru-RU" smtClean="0"/>
              <a:pPr>
                <a:defRPr/>
              </a:pPr>
              <a:t>66</a:t>
            </a:fld>
            <a:endParaRPr lang="ru-RU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476250"/>
            <a:ext cx="6491287" cy="10668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Случайный процесс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689975" cy="5113337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mtClean="0"/>
              <a:t>   Случайный процесс – совокупность функций времени, подчиняющихся некоторой общей для них статистической закономерности.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500438"/>
            <a:ext cx="57610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E8DE2-E126-4A32-875A-CBC9930B9795}" type="slidenum">
              <a:rPr lang="ru-RU" smtClean="0"/>
              <a:pPr>
                <a:defRPr/>
              </a:pPr>
              <a:t>67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04813"/>
            <a:ext cx="6119812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случайных величин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49974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*Для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момента времени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вероятность того, что величина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Х попадет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интервал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]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где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одномерная плотность случайной величины,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t1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 интегральная вероятность.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того, что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будет в пределах от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min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max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равна 1.</a:t>
            </a:r>
          </a:p>
          <a:p>
            <a:pPr marL="265176" indent="-265176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*Если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известна одномерная плотность вероятности, то можно определить параметры случайных величин, то есть усреднение по множеству реализаций в фиксированный момент времени.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95513" y="2205038"/>
          <a:ext cx="4897437" cy="1008062"/>
        </p:xfrm>
        <a:graphic>
          <a:graphicData uri="http://schemas.openxmlformats.org/presentationml/2006/ole">
            <p:oleObj spid="_x0000_s59394" name="Формула" r:id="rId3" imgW="1676400" imgH="482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71550" y="3644900"/>
          <a:ext cx="814388" cy="460375"/>
        </p:xfrm>
        <a:graphic>
          <a:graphicData uri="http://schemas.openxmlformats.org/presentationml/2006/ole">
            <p:oleObj spid="_x0000_s59395" name="Формула" r:id="rId4" imgW="457200" imgH="21564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49524-3FAF-4D58-ADDF-BA4D4E5694FD}" type="slidenum">
              <a:rPr lang="ru-RU" smtClean="0"/>
              <a:pPr>
                <a:defRPr/>
              </a:pPr>
              <a:t>68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Основные параметры случайного процесса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844675"/>
            <a:ext cx="9217025" cy="4464050"/>
          </a:xfrm>
        </p:spPr>
        <p:txBody>
          <a:bodyPr rtlCol="0">
            <a:normAutofit fontScale="92500"/>
          </a:bodyPr>
          <a:lstStyle/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-Среднее </a:t>
            </a:r>
            <a:r>
              <a:rPr lang="ru-RU" dirty="0"/>
              <a:t>значение, математическое ожидание </a:t>
            </a:r>
            <a:r>
              <a:rPr lang="ru-RU" dirty="0" smtClean="0"/>
              <a:t>(</a:t>
            </a:r>
            <a:r>
              <a:rPr lang="ru-RU" dirty="0"/>
              <a:t>первый момент</a:t>
            </a:r>
            <a:r>
              <a:rPr lang="ru-RU" dirty="0" smtClean="0"/>
              <a:t>):</a:t>
            </a: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-Средний </a:t>
            </a:r>
            <a:r>
              <a:rPr lang="ru-RU" dirty="0"/>
              <a:t>квадрат (второй момент</a:t>
            </a:r>
            <a:r>
              <a:rPr lang="ru-RU" dirty="0" smtClean="0"/>
              <a:t>):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-Дисперсия </a:t>
            </a:r>
            <a:r>
              <a:rPr lang="ru-RU" dirty="0"/>
              <a:t>– среднеквадратическое </a:t>
            </a:r>
            <a:r>
              <a:rPr lang="ru-RU" dirty="0" smtClean="0"/>
              <a:t>отклонение:</a:t>
            </a:r>
            <a:endParaRPr lang="ru-RU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dirty="0"/>
              <a:t>&lt; &gt; обозначают усреднение по множеству </a:t>
            </a:r>
            <a:r>
              <a:rPr lang="ru-RU" dirty="0" smtClean="0"/>
              <a:t>реализаций</a:t>
            </a:r>
            <a:r>
              <a:rPr lang="ru-RU" dirty="0"/>
              <a:t>.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08400" y="2205038"/>
          <a:ext cx="3671888" cy="1008062"/>
        </p:xfrm>
        <a:graphic>
          <a:graphicData uri="http://schemas.openxmlformats.org/presentationml/2006/ole">
            <p:oleObj spid="_x0000_s60418" name="Формула" r:id="rId3" imgW="1384300" imgH="469900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2843213" y="3573463"/>
          <a:ext cx="4176712" cy="863600"/>
        </p:xfrm>
        <a:graphic>
          <a:graphicData uri="http://schemas.openxmlformats.org/presentationml/2006/ole">
            <p:oleObj spid="_x0000_s60419" name="Формула" r:id="rId4" imgW="1524000" imgH="469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2051050" y="4797425"/>
          <a:ext cx="5473700" cy="647700"/>
        </p:xfrm>
        <a:graphic>
          <a:graphicData uri="http://schemas.openxmlformats.org/presentationml/2006/ole">
            <p:oleObj spid="_x0000_s60420" name="Формула" r:id="rId5" imgW="2463800" imgH="254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166E9-FBFC-48B6-A9BB-70FD2A6AFAE1}" type="slidenum">
              <a:rPr lang="ru-RU" smtClean="0"/>
              <a:pPr>
                <a:defRPr/>
              </a:pPr>
              <a:t>69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АКФ для  пачки импульсов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stu.sernam.ru/archive/arch.php?path=../htm/book_g_rts/files.book&amp;file=g_rts_24.files/image1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7704856" cy="3312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02974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04813"/>
            <a:ext cx="6337300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Корреляционная функция случайного процесса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Корреляционная функция случайного процесса  - статистически усредненное произведение значений случайных функций  в момент времени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 и 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: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</a:t>
            </a:r>
            <a:r>
              <a:rPr lang="en-US" smtClean="0"/>
              <a:t>t</a:t>
            </a:r>
            <a:r>
              <a:rPr lang="en-US" baseline="-25000" smtClean="0"/>
              <a:t>1</a:t>
            </a:r>
            <a:r>
              <a:rPr lang="ru-RU" smtClean="0"/>
              <a:t> =</a:t>
            </a:r>
            <a:r>
              <a:rPr lang="en-US" smtClean="0"/>
              <a:t>t</a:t>
            </a:r>
            <a:r>
              <a:rPr lang="en-US" baseline="-25000" smtClean="0"/>
              <a:t>2</a:t>
            </a:r>
            <a:r>
              <a:rPr lang="ru-RU" smtClean="0"/>
              <a:t> 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50825" y="3860800"/>
          <a:ext cx="3240088" cy="504825"/>
        </p:xfrm>
        <a:graphic>
          <a:graphicData uri="http://schemas.openxmlformats.org/presentationml/2006/ole">
            <p:oleObj spid="_x0000_s61442" name="Формула" r:id="rId3" imgW="1523339" imgH="215806" progId="Equation.3">
              <p:embed/>
            </p:oleObj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3924300" y="3644900"/>
          <a:ext cx="4679950" cy="1079500"/>
        </p:xfrm>
        <a:graphic>
          <a:graphicData uri="http://schemas.openxmlformats.org/presentationml/2006/ole">
            <p:oleObj spid="_x0000_s61443" name="Формула" r:id="rId4" imgW="2324100" imgH="469900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3059113" y="4797425"/>
          <a:ext cx="4824412" cy="1079500"/>
        </p:xfrm>
        <a:graphic>
          <a:graphicData uri="http://schemas.openxmlformats.org/presentationml/2006/ole">
            <p:oleObj spid="_x0000_s61444" name="Формула" r:id="rId5" imgW="21082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623E5-D2E4-4D95-9D80-FB004E4D4EDA}" type="slidenum">
              <a:rPr lang="ru-RU" smtClean="0"/>
              <a:pPr>
                <a:defRPr/>
              </a:pPr>
              <a:t>70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Стационарные случайные процессы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/>
              <a:t>    Строго стационарным</a:t>
            </a:r>
            <a:r>
              <a:rPr lang="ru-RU" dirty="0"/>
              <a:t> называется случайный процесс, если его многомерная плотность вероятности  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зависит только от интервалов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,</a:t>
            </a:r>
            <a:r>
              <a:rPr lang="en-US" dirty="0"/>
              <a:t>  t</a:t>
            </a:r>
            <a:r>
              <a:rPr lang="en-US" baseline="-25000" dirty="0"/>
              <a:t>3</a:t>
            </a:r>
            <a:r>
              <a:rPr lang="ru-RU" dirty="0"/>
              <a:t> </a:t>
            </a:r>
            <a:r>
              <a:rPr lang="en-US" dirty="0"/>
              <a:t>–t</a:t>
            </a:r>
            <a:r>
              <a:rPr lang="en-US" baseline="-25000" dirty="0"/>
              <a:t>1</a:t>
            </a:r>
            <a:r>
              <a:rPr lang="ru-RU" dirty="0"/>
              <a:t> </a:t>
            </a:r>
            <a:r>
              <a:rPr lang="en-US" dirty="0"/>
              <a:t>…</a:t>
            </a:r>
            <a:r>
              <a:rPr lang="ru-RU" dirty="0"/>
              <a:t>и не зависит от положения этих интервалов.</a:t>
            </a:r>
            <a:endParaRPr lang="en-US" dirty="0"/>
          </a:p>
          <a:p>
            <a:pPr marL="265176" indent="-265176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/>
              <a:t>    </a:t>
            </a:r>
            <a:r>
              <a:rPr lang="ru-RU" dirty="0"/>
              <a:t>Случайный процесс </a:t>
            </a:r>
            <a:r>
              <a:rPr lang="ru-RU" b="1" dirty="0">
                <a:solidFill>
                  <a:srgbClr val="C00000"/>
                </a:solidFill>
              </a:rPr>
              <a:t>стационарен в широком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смысле, если от времени не зависят только одномерная и двумерная плотность вероятности.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916238" y="2708275"/>
          <a:ext cx="4248150" cy="649288"/>
        </p:xfrm>
        <a:graphic>
          <a:graphicData uri="http://schemas.openxmlformats.org/presentationml/2006/ole">
            <p:oleObj spid="_x0000_s62466" name="Формула" r:id="rId3" imgW="1485900" imgH="2286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E2318-6CBA-4055-BF89-59CCF6DFF89E}" type="slidenum">
              <a:rPr lang="ru-RU" smtClean="0"/>
              <a:pPr>
                <a:defRPr/>
              </a:pPr>
              <a:t>71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Характеристики случайного процесса </a:t>
            </a:r>
            <a:r>
              <a:rPr lang="ru-RU" smtClean="0">
                <a:solidFill>
                  <a:srgbClr val="C00000"/>
                </a:solidFill>
              </a:rPr>
              <a:t>стационарного в широком смысле</a:t>
            </a:r>
            <a:r>
              <a:rPr lang="ru-RU" smtClean="0"/>
              <a:t>:</a:t>
            </a:r>
          </a:p>
          <a:p>
            <a:pPr eaLnBrk="1" hangingPunct="1"/>
            <a:r>
              <a:rPr lang="ru-RU" smtClean="0"/>
              <a:t>среднее значение;</a:t>
            </a:r>
          </a:p>
          <a:p>
            <a:pPr eaLnBrk="1" hangingPunct="1"/>
            <a:r>
              <a:rPr lang="ru-RU" smtClean="0"/>
              <a:t>средний квадрат;</a:t>
            </a:r>
          </a:p>
          <a:p>
            <a:pPr eaLnBrk="1" hangingPunct="1"/>
            <a:r>
              <a:rPr lang="ru-RU" smtClean="0"/>
              <a:t>дисперсия </a:t>
            </a:r>
          </a:p>
          <a:p>
            <a:pPr eaLnBrk="1" hangingPunct="1">
              <a:buFontTx/>
              <a:buNone/>
            </a:pPr>
            <a:r>
              <a:rPr lang="ru-RU" smtClean="0"/>
              <a:t>   </a:t>
            </a:r>
            <a:r>
              <a:rPr lang="ru-RU" i="1" smtClean="0"/>
              <a:t>не зависят от времени</a:t>
            </a:r>
            <a:r>
              <a:rPr lang="ru-RU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   Корреляционная функция зависит от </a:t>
            </a: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7451725" y="5013325"/>
          <a:ext cx="936625" cy="574675"/>
        </p:xfrm>
        <a:graphic>
          <a:graphicData uri="http://schemas.openxmlformats.org/presentationml/2006/ole">
            <p:oleObj spid="_x0000_s63490" name="Формула" r:id="rId3" imgW="583693" imgH="215713" progId="Equation.3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2051050" y="5516563"/>
          <a:ext cx="4679950" cy="1152525"/>
        </p:xfrm>
        <a:graphic>
          <a:graphicData uri="http://schemas.openxmlformats.org/presentationml/2006/ole">
            <p:oleObj spid="_x0000_s63491" name="Формула" r:id="rId4" imgW="20066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37E10-321B-4064-9456-B214F4AF9862}" type="slidenum">
              <a:rPr lang="ru-RU" smtClean="0"/>
              <a:pPr>
                <a:defRPr/>
              </a:pPr>
              <a:t>72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Эргодический случайный  процесс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856662" cy="406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Если вероятностные характеристики по множеству реализаций эквивалентны вероятностным характеристикам, полученным усреднением по времени одной бесконечно длинной реализации, то такой процесс называется </a:t>
            </a:r>
            <a:r>
              <a:rPr lang="ru-RU" smtClean="0">
                <a:solidFill>
                  <a:srgbClr val="FF0000"/>
                </a:solidFill>
              </a:rPr>
              <a:t>эргодическим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A5B8-6A28-465C-A41B-FDC9EB398D45}" type="slidenum">
              <a:rPr lang="ru-RU" smtClean="0"/>
              <a:pPr>
                <a:defRPr/>
              </a:pPr>
              <a:t>73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476250"/>
            <a:ext cx="6408737" cy="14398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Характеристики эргодического случайного процесса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268538" y="1989138"/>
          <a:ext cx="4549775" cy="4071937"/>
        </p:xfrm>
        <a:graphic>
          <a:graphicData uri="http://schemas.openxmlformats.org/presentationml/2006/ole">
            <p:oleObj spid="_x0000_s64514" name="Формула" r:id="rId3" imgW="2540000" imgH="22733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DAF99-3D23-492D-9CBC-7436343C309F}" type="slidenum">
              <a:rPr lang="ru-RU" smtClean="0"/>
              <a:pPr>
                <a:defRPr/>
              </a:pPr>
              <a:t>74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Нормальный (гауссов) </a:t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случайный процесс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36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Одномерная плотность вероятности: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Интегральная плотность вероятности :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124075" y="2205038"/>
          <a:ext cx="4032250" cy="1223962"/>
        </p:xfrm>
        <a:graphic>
          <a:graphicData uri="http://schemas.openxmlformats.org/presentationml/2006/ole">
            <p:oleObj spid="_x0000_s65538" name="Формула" r:id="rId3" imgW="1435100" imgH="533400" progId="Equation.3">
              <p:embed/>
            </p:oleObj>
          </a:graphicData>
        </a:graphic>
      </p:graphicFrame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7300" y="4868863"/>
            <a:ext cx="536416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50825" y="4292600"/>
          <a:ext cx="5545138" cy="1152525"/>
        </p:xfrm>
        <a:graphic>
          <a:graphicData uri="http://schemas.openxmlformats.org/presentationml/2006/ole">
            <p:oleObj spid="_x0000_s65539" name="Формула" r:id="rId5" imgW="3162300" imgH="533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E5391-0CAE-4EB7-AA95-75BE07F82F57}" type="slidenum">
              <a:rPr lang="ru-RU" smtClean="0"/>
              <a:pPr>
                <a:defRPr/>
              </a:pPr>
              <a:t>75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Интегральная плотность вероятности -вероятность попадания  случайной величины </a:t>
            </a:r>
            <a:r>
              <a:rPr lang="ru-RU" i="1" smtClean="0"/>
              <a:t>х</a:t>
            </a:r>
            <a:r>
              <a:rPr lang="ru-RU" smtClean="0"/>
              <a:t> в интервал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], определяется отношением времени, в течении которого </a:t>
            </a:r>
            <a:r>
              <a:rPr lang="ru-RU" i="1" smtClean="0"/>
              <a:t>х</a:t>
            </a:r>
            <a:r>
              <a:rPr lang="ru-RU" smtClean="0"/>
              <a:t> находится в диапазоне [</a:t>
            </a:r>
            <a:r>
              <a:rPr lang="en-US" i="1" smtClean="0"/>
              <a:t>a</a:t>
            </a:r>
            <a:r>
              <a:rPr lang="ru-RU" i="1" smtClean="0"/>
              <a:t>,</a:t>
            </a:r>
            <a:r>
              <a:rPr lang="en-US" i="1" smtClean="0"/>
              <a:t>b</a:t>
            </a:r>
            <a:r>
              <a:rPr lang="ru-RU" smtClean="0"/>
              <a:t>] к общему времени наблюдения (используется в приборах для определения плотности вероятности).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084DC-C644-4FB5-8FEB-E130B00F1CB0}" type="slidenum">
              <a:rPr lang="ru-RU" smtClean="0"/>
              <a:pPr>
                <a:defRPr/>
              </a:pPr>
              <a:t>76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	Данные о распределении вероятностей не дают представления о поведении функции во времени.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Одинаковую одномерную плотность вероятности могут иметь и низкочастотный шум и шум со спектром в узкой полосе с центральной частью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Двумерная плотность вероятности для этих сигналов будет отлична.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BBB48-A209-490E-8ADC-DEDCAB02DD8F}" type="slidenum">
              <a:rPr lang="ru-RU" smtClean="0"/>
              <a:pPr>
                <a:defRPr/>
              </a:pPr>
              <a:t>77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25" y="404813"/>
            <a:ext cx="6821488" cy="1439862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2. Спектральные характеристики случайного процесса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060575"/>
            <a:ext cx="8929687" cy="4321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/>
              <a:t>   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Подход: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Каждая реализация случайного процесса имеет спектральную характеристику и она различна для каждой реализации.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Arial" charset="0"/>
                <a:cs typeface="Arial" charset="0"/>
              </a:rPr>
              <a:t>   Если усреднить спектр, то получим </a:t>
            </a:r>
            <a:r>
              <a:rPr lang="ru-RU" sz="2400" i="1" u="sng" smtClean="0">
                <a:solidFill>
                  <a:srgbClr val="FF0000"/>
                </a:solidFill>
                <a:latin typeface="Arial" charset="0"/>
                <a:cs typeface="Arial" charset="0"/>
              </a:rPr>
              <a:t>нулевой спектр</a:t>
            </a:r>
            <a:r>
              <a:rPr lang="ru-RU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sz="2400" smtClean="0">
                <a:latin typeface="Arial" charset="0"/>
                <a:cs typeface="Arial" charset="0"/>
              </a:rPr>
              <a:t>из-за случайности и независимости фаз отдельных спектральных составляющих.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mtClean="0">
                <a:latin typeface="Arial" charset="0"/>
                <a:cs typeface="Arial" charset="0"/>
              </a:rPr>
              <a:t>   </a:t>
            </a:r>
            <a:r>
              <a:rPr lang="ru-RU" sz="2400" smtClean="0">
                <a:latin typeface="Arial" charset="0"/>
                <a:cs typeface="Arial" charset="0"/>
              </a:rPr>
              <a:t>Средний квадрат не зависит от соотношения фаз спектральных составляющих, поэтому в качестве спектральной характеристики случайного процесса используют </a:t>
            </a:r>
            <a:r>
              <a:rPr lang="ru-RU" sz="2400" u="sng" smtClean="0">
                <a:latin typeface="Arial" charset="0"/>
                <a:cs typeface="Arial" charset="0"/>
              </a:rPr>
              <a:t>спектральную плотность среднего квадрата.</a:t>
            </a:r>
            <a:r>
              <a:rPr lang="ru-RU" sz="240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7FD24-4881-4C89-A271-26B8E7969D6E}" type="slidenum">
              <a:rPr lang="ru-RU" smtClean="0"/>
              <a:pPr>
                <a:defRPr/>
              </a:pPr>
              <a:t>78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80175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2565400"/>
            <a:ext cx="8686800" cy="3560763"/>
          </a:xfrm>
        </p:spPr>
        <p:txBody>
          <a:bodyPr/>
          <a:lstStyle/>
          <a:p>
            <a:pPr eaLnBrk="1" hangingPunct="1"/>
            <a:r>
              <a:rPr lang="ru-RU" smtClean="0"/>
              <a:t>Спектральная плотность средней мощности – это средняя мощность, приходящаяся на 1 Гц при заданной частоте </a:t>
            </a:r>
            <a:r>
              <a:rPr lang="en-US" smtClean="0"/>
              <a:t>w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Спектральная плотность </a:t>
            </a:r>
            <a:r>
              <a:rPr lang="en-US" smtClean="0"/>
              <a:t>G(w) – </a:t>
            </a:r>
            <a:r>
              <a:rPr lang="ru-RU" smtClean="0"/>
              <a:t>энергетический спектр функции х(</a:t>
            </a:r>
            <a:r>
              <a:rPr lang="en-US" smtClean="0"/>
              <a:t>t)</a:t>
            </a:r>
            <a:r>
              <a:rPr lang="ru-RU" smtClean="0"/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195EB-FE3C-461C-A971-A0BA94823A7E}" type="slidenum">
              <a:rPr lang="ru-RU" smtClean="0"/>
              <a:pPr>
                <a:defRPr/>
              </a:pPr>
              <a:t>79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457200"/>
            <a:ext cx="6048672" cy="96043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АКФ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35237664"/>
              </p:ext>
            </p:extLst>
          </p:nvPr>
        </p:nvGraphicFramePr>
        <p:xfrm>
          <a:off x="2483768" y="2348880"/>
          <a:ext cx="6480720" cy="1614821"/>
        </p:xfrm>
        <a:graphic>
          <a:graphicData uri="http://schemas.openxmlformats.org/presentationml/2006/ole">
            <p:oleObj spid="_x0000_s3092" r:id="rId3" imgW="3213100" imgH="711200" progId="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02797822"/>
              </p:ext>
            </p:extLst>
          </p:nvPr>
        </p:nvGraphicFramePr>
        <p:xfrm>
          <a:off x="3090863" y="4724400"/>
          <a:ext cx="2600325" cy="649288"/>
        </p:xfrm>
        <a:graphic>
          <a:graphicData uri="http://schemas.openxmlformats.org/presentationml/2006/ole">
            <p:oleObj spid="_x0000_s3093" name="Формула" r:id="rId4" imgW="1015920" imgH="228600" progId="Equation.3">
              <p:embed/>
            </p:oleObj>
          </a:graphicData>
        </a:graphic>
      </p:graphicFrame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899592" y="1115318"/>
            <a:ext cx="792088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Корреляционная функция обладает следующими свойствами: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При </a:t>
            </a:r>
            <a:r>
              <a:rPr lang="ru-RU" sz="2400" dirty="0" smtClean="0"/>
              <a:t>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0 автокорреляционная функция принимает наибольшее значение, равное энергии сигнала: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3528" y="3808085"/>
            <a:ext cx="86409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Автокорреляционная функция является четной функцией временного сдвига </a:t>
            </a:r>
            <a:r>
              <a:rPr lang="ru-RU" sz="2400" dirty="0"/>
              <a:t>τ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29550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408738" cy="1012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Спектральные характеристики случайного процесса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Для отдельной реализации случайного процесса на интервале Т: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  где </a:t>
            </a:r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 – </a:t>
            </a:r>
            <a:r>
              <a:rPr lang="ru-RU" smtClean="0"/>
              <a:t>спектральная плотность средней мощности </a:t>
            </a:r>
            <a:r>
              <a:rPr lang="en-US" smtClean="0"/>
              <a:t>k-</a:t>
            </a:r>
            <a:r>
              <a:rPr lang="ru-RU" smtClean="0"/>
              <a:t>й реализации.</a:t>
            </a:r>
          </a:p>
          <a:p>
            <a:pPr eaLnBrk="1" hangingPunct="1"/>
            <a:r>
              <a:rPr lang="en-US" smtClean="0"/>
              <a:t>G</a:t>
            </a:r>
            <a:r>
              <a:rPr lang="en-US" baseline="-25000" smtClean="0"/>
              <a:t>k</a:t>
            </a:r>
            <a:r>
              <a:rPr lang="en-US" smtClean="0"/>
              <a:t>(w)</a:t>
            </a:r>
            <a:r>
              <a:rPr lang="ru-RU" smtClean="0"/>
              <a:t> необходимо усреднить по множеству реализаций.</a:t>
            </a:r>
          </a:p>
          <a:p>
            <a:pPr eaLnBrk="1" hangingPunct="1"/>
            <a:endParaRPr lang="ru-RU" smtClean="0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422900" y="2708275"/>
          <a:ext cx="2833688" cy="1014413"/>
        </p:xfrm>
        <a:graphic>
          <a:graphicData uri="http://schemas.openxmlformats.org/presentationml/2006/ole">
            <p:oleObj spid="_x0000_s66562" name="Формула" r:id="rId3" imgW="1409700" imgH="469900" progId="Equation.3">
              <p:embed/>
            </p:oleObj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897063" y="2924175"/>
          <a:ext cx="2589212" cy="655638"/>
        </p:xfrm>
        <a:graphic>
          <a:graphicData uri="http://schemas.openxmlformats.org/presentationml/2006/ole">
            <p:oleObj spid="_x0000_s66563" name="Формула" r:id="rId4" imgW="1333500" imgH="2794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8C3C1-F001-445D-8BC7-122F3B7EB64F}" type="slidenum">
              <a:rPr lang="ru-RU" smtClean="0"/>
              <a:pPr>
                <a:defRPr/>
              </a:pPr>
              <a:t>80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553200" cy="1524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Соотношение между энергетическим спектром и корреляционной функцией случайного процесса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65600"/>
          </a:xfrm>
        </p:spPr>
        <p:txBody>
          <a:bodyPr/>
          <a:lstStyle/>
          <a:p>
            <a:pPr eaLnBrk="1" hangingPunct="1"/>
            <a:r>
              <a:rPr lang="ru-RU" smtClean="0"/>
              <a:t>Теорема Винера- Хинчина: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Следствие</a:t>
            </a:r>
            <a:r>
              <a:rPr lang="ru-RU" smtClean="0"/>
              <a:t>: чем шире энергетический спектр случайного процесса, тем меньше интервал корреляции, т.е. 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39750" y="2800350"/>
          <a:ext cx="3168650" cy="1133475"/>
        </p:xfrm>
        <a:graphic>
          <a:graphicData uri="http://schemas.openxmlformats.org/presentationml/2006/ole">
            <p:oleObj spid="_x0000_s67586" name="Формула" r:id="rId3" imgW="1459866" imgH="469696" progId="Equation.3">
              <p:embed/>
            </p:oleObj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4140200" y="2727325"/>
          <a:ext cx="3311525" cy="1062038"/>
        </p:xfrm>
        <a:graphic>
          <a:graphicData uri="http://schemas.openxmlformats.org/presentationml/2006/ole">
            <p:oleObj spid="_x0000_s67587" name="Формула" r:id="rId4" imgW="1651000" imgH="4699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5C498-478B-477B-949B-B28432FA9455}" type="slidenum">
              <a:rPr lang="ru-RU" smtClean="0"/>
              <a:pPr>
                <a:defRPr/>
              </a:pPr>
              <a:t>81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2178050" y="714375"/>
            <a:ext cx="6965950" cy="8683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</a:rPr>
              <a:t>3. Характеристики белого шума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Белым шумом </a:t>
            </a:r>
            <a:r>
              <a:rPr lang="ru-RU" dirty="0" smtClean="0"/>
              <a:t>называется случайный процесс, энергетический спектр которого равномерен на всех частотах: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Тогда: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   Для белого шума  бесконечным и равномерным спектром корреляционная функция равна нулю для всех значений     , кроме нуля, при котором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323850" y="2997200"/>
          <a:ext cx="3168650" cy="576263"/>
        </p:xfrm>
        <a:graphic>
          <a:graphicData uri="http://schemas.openxmlformats.org/presentationml/2006/ole">
            <p:oleObj spid="_x0000_s68610" name="Формула" r:id="rId3" imgW="1244600" imgH="228600" progId="Equation.3">
              <p:embed/>
            </p:oleObj>
          </a:graphicData>
        </a:graphic>
      </p:graphicFrame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7740650" y="3141663"/>
          <a:ext cx="1295400" cy="327025"/>
        </p:xfrm>
        <a:graphic>
          <a:graphicData uri="http://schemas.openxmlformats.org/presentationml/2006/ole">
            <p:oleObj spid="_x0000_s68611" name="Формула" r:id="rId4" imgW="787400" imgH="139700" progId="Equation.3">
              <p:embed/>
            </p:oleObj>
          </a:graphicData>
        </a:graphic>
      </p:graphicFrame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4" name="Object 8"/>
          <p:cNvGraphicFramePr>
            <a:graphicFrameLocks noChangeAspect="1"/>
          </p:cNvGraphicFramePr>
          <p:nvPr/>
        </p:nvGraphicFramePr>
        <p:xfrm>
          <a:off x="3779838" y="2781300"/>
          <a:ext cx="3887787" cy="1008063"/>
        </p:xfrm>
        <a:graphic>
          <a:graphicData uri="http://schemas.openxmlformats.org/presentationml/2006/ole">
            <p:oleObj spid="_x0000_s68612" name="Формула" r:id="rId5" imgW="2222500" imgH="469900" progId="Equation.3">
              <p:embed/>
            </p:oleObj>
          </a:graphicData>
        </a:graphic>
      </p:graphicFrame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7885113" y="5013325"/>
          <a:ext cx="247650" cy="430213"/>
        </p:xfrm>
        <a:graphic>
          <a:graphicData uri="http://schemas.openxmlformats.org/presentationml/2006/ole">
            <p:oleObj spid="_x0000_s68613" name="Формула" r:id="rId6" imgW="126835" imgH="139518" progId="Equation.3">
              <p:embed/>
            </p:oleObj>
          </a:graphicData>
        </a:graphic>
      </p:graphicFrame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6" name="Object 14"/>
          <p:cNvGraphicFramePr>
            <a:graphicFrameLocks noChangeAspect="1"/>
          </p:cNvGraphicFramePr>
          <p:nvPr/>
        </p:nvGraphicFramePr>
        <p:xfrm>
          <a:off x="5580063" y="5516563"/>
          <a:ext cx="1439862" cy="433387"/>
        </p:xfrm>
        <a:graphic>
          <a:graphicData uri="http://schemas.openxmlformats.org/presentationml/2006/ole">
            <p:oleObj spid="_x0000_s68614" name="Формула" r:id="rId7" imgW="583693" imgH="215713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D9B2B-2BDB-4DD7-A841-8800DFA13C12}" type="slidenum">
              <a:rPr lang="ru-RU" smtClean="0"/>
              <a:pPr>
                <a:defRPr/>
              </a:pPr>
              <a:t>82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404813"/>
            <a:ext cx="6553200" cy="10128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Белый гауссов шум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036050" cy="4968875"/>
          </a:xfrm>
        </p:spPr>
        <p:txBody>
          <a:bodyPr/>
          <a:lstStyle/>
          <a:p>
            <a:pPr marL="265113" indent="-265113" eaLnBrk="1" hangingPunct="1">
              <a:buFontTx/>
              <a:buNone/>
            </a:pPr>
            <a:r>
              <a:rPr lang="ru-RU" smtClean="0"/>
              <a:t>   </a:t>
            </a:r>
            <a:r>
              <a:rPr lang="ru-RU" sz="2800" smtClean="0"/>
              <a:t>Шум - случайный процесс, имеющий нормальное распределение плотности вероятности и равномерный энергетический спектр.</a:t>
            </a:r>
          </a:p>
          <a:p>
            <a:pPr marL="265113" indent="-265113"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800" smtClean="0">
                <a:solidFill>
                  <a:srgbClr val="FF0000"/>
                </a:solidFill>
              </a:rPr>
              <a:t>Пример 1</a:t>
            </a:r>
            <a:r>
              <a:rPr lang="ru-RU" sz="2800" smtClean="0"/>
              <a:t>- Характеристики широкополосного шума (нормальный стационарный процесс с нулевым средним -матожидание равно 0, среднеквадратическое отклонение    ,   дисперсия      ), энергетический спектр равномерен в полосе от 0 до </a:t>
            </a:r>
            <a:r>
              <a:rPr lang="en-US" sz="2800" smtClean="0"/>
              <a:t>f</a:t>
            </a:r>
            <a:r>
              <a:rPr lang="en-US" sz="2800" baseline="-25000" smtClean="0"/>
              <a:t>1</a:t>
            </a:r>
            <a:r>
              <a:rPr lang="ru-RU" sz="2800" smtClean="0"/>
              <a:t>, Гц. </a:t>
            </a:r>
          </a:p>
          <a:p>
            <a:pPr marL="265113" indent="-265113" eaLnBrk="1" hangingPunct="1">
              <a:buFontTx/>
              <a:buNone/>
            </a:pPr>
            <a:endParaRPr lang="ru-RU" sz="2800" smtClean="0"/>
          </a:p>
          <a:p>
            <a:pPr marL="265113" indent="-265113" eaLnBrk="1" hangingPunct="1">
              <a:buFontTx/>
              <a:buNone/>
            </a:pPr>
            <a:endParaRPr lang="ru-RU" sz="2400" smtClean="0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195513" y="4437063"/>
          <a:ext cx="284162" cy="360362"/>
        </p:xfrm>
        <a:graphic>
          <a:graphicData uri="http://schemas.openxmlformats.org/presentationml/2006/ole">
            <p:oleObj spid="_x0000_s69634" name="Формула" r:id="rId3" imgW="139579" imgH="177646" progId="Equation.3">
              <p:embed/>
            </p:oleObj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572000" y="4437063"/>
          <a:ext cx="342900" cy="360362"/>
        </p:xfrm>
        <a:graphic>
          <a:graphicData uri="http://schemas.openxmlformats.org/presentationml/2006/ole">
            <p:oleObj spid="_x0000_s69635" name="Формула" r:id="rId4" imgW="190417" imgH="203112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6F095-4E6C-4C0F-9B4F-EF59EA542DF0}" type="slidenum">
              <a:rPr lang="ru-RU" smtClean="0"/>
              <a:pPr>
                <a:defRPr/>
              </a:pPr>
              <a:t>83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481013" y="604838"/>
            <a:ext cx="8181975" cy="54705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229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604838"/>
            <a:ext cx="49244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179388" y="2816225"/>
          <a:ext cx="8785225" cy="2125663"/>
        </p:xfrm>
        <a:graphic>
          <a:graphicData uri="http://schemas.openxmlformats.org/presentationml/2006/ole">
            <p:oleObj spid="_x0000_s70658" name="Формула" r:id="rId4" imgW="3924300" imgH="939800" progId="Equation.3">
              <p:embed/>
            </p:oleObj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2305050" y="5157788"/>
          <a:ext cx="1762125" cy="574675"/>
        </p:xfrm>
        <a:graphic>
          <a:graphicData uri="http://schemas.openxmlformats.org/presentationml/2006/ole">
            <p:oleObj spid="_x0000_s70659" name="Формула" r:id="rId5" imgW="571252" imgH="215806" progId="Equation.3">
              <p:embed/>
            </p:oleObj>
          </a:graphicData>
        </a:graphic>
      </p:graphicFrame>
      <p:sp>
        <p:nvSpPr>
          <p:cNvPr id="122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4932363" y="5157788"/>
          <a:ext cx="2087562" cy="647700"/>
        </p:xfrm>
        <a:graphic>
          <a:graphicData uri="http://schemas.openxmlformats.org/presentationml/2006/ole">
            <p:oleObj spid="_x0000_s70660" name="Формула" r:id="rId6" imgW="863225" imgH="228501" progId="Equation.3">
              <p:embed/>
            </p:oleObj>
          </a:graphicData>
        </a:graphic>
      </p:graphicFrame>
      <p:sp>
        <p:nvSpPr>
          <p:cNvPr id="12299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D23BF-5B4B-4C4F-8A2E-C24831094CFB}" type="slidenum">
              <a:rPr lang="ru-RU" smtClean="0"/>
              <a:pPr>
                <a:defRPr/>
              </a:pPr>
              <a:t>84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92150"/>
            <a:ext cx="8642350" cy="604837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Если рассмотреть шум в полосе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   то 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Закон изменения корреляционной функции такой же, но частота другая.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/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3400" dirty="0" smtClean="0"/>
              <a:t>   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Сужение спектра шума приводит к растяжению графика корреляционной функции (ноль в точке 1/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ru-RU" sz="3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314" name="Object 8"/>
          <p:cNvGraphicFramePr>
            <a:graphicFrameLocks noChangeAspect="1"/>
          </p:cNvGraphicFramePr>
          <p:nvPr/>
        </p:nvGraphicFramePr>
        <p:xfrm>
          <a:off x="6732588" y="1260475"/>
          <a:ext cx="936625" cy="404813"/>
        </p:xfrm>
        <a:graphic>
          <a:graphicData uri="http://schemas.openxmlformats.org/presentationml/2006/ole">
            <p:oleObj spid="_x0000_s71682" name="Формула" r:id="rId3" imgW="380835" imgH="215806" progId="Equation.3">
              <p:embed/>
            </p:oleObj>
          </a:graphicData>
        </a:graphic>
      </p:graphicFrame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7956550" y="1304925"/>
          <a:ext cx="865188" cy="360363"/>
        </p:xfrm>
        <a:graphic>
          <a:graphicData uri="http://schemas.openxmlformats.org/presentationml/2006/ole">
            <p:oleObj spid="_x0000_s71683" name="Формула" r:id="rId4" imgW="622030" imgH="215806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3276600" y="1817688"/>
          <a:ext cx="3743325" cy="927100"/>
        </p:xfrm>
        <a:graphic>
          <a:graphicData uri="http://schemas.openxmlformats.org/presentationml/2006/ole">
            <p:oleObj spid="_x0000_s71684" name="Формула" r:id="rId5" imgW="1485900" imgH="431800" progId="Equation.3">
              <p:embed/>
            </p:oleObj>
          </a:graphicData>
        </a:graphic>
      </p:graphicFrame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5738" y="3213100"/>
            <a:ext cx="468153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0" y="1665288"/>
            <a:ext cx="576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0" y="394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B3565-05A2-4A8A-BB1F-130200C092E8}" type="slidenum">
              <a:rPr lang="ru-RU" smtClean="0"/>
              <a:pPr>
                <a:defRPr/>
              </a:pPr>
              <a:t>85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5725" y="274638"/>
            <a:ext cx="6061075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2060"/>
                </a:solidFill>
              </a:rPr>
              <a:t>Узкополосный шум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  <a:p>
            <a:pPr marL="265176" indent="-265176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Огибающая корреляционной функции узкополосного шума совпадает по форме с шумом с полосой </a:t>
            </a:r>
            <a:r>
              <a:rPr lang="en-US" dirty="0"/>
              <a:t>F</a:t>
            </a:r>
            <a:r>
              <a:rPr lang="en-US" baseline="-25000" dirty="0"/>
              <a:t>1</a:t>
            </a:r>
            <a:r>
              <a:rPr lang="ru-RU" dirty="0"/>
              <a:t>, но в два раза шире. Высокочастотное заполнение имеет частоту </a:t>
            </a:r>
            <a:r>
              <a:rPr lang="en-US" dirty="0"/>
              <a:t>f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ru-RU" dirty="0"/>
              <a:t>= </a:t>
            </a:r>
            <a:r>
              <a:rPr lang="en-US" dirty="0"/>
              <a:t>f</a:t>
            </a:r>
            <a:r>
              <a:rPr lang="ru-RU" baseline="-25000" dirty="0"/>
              <a:t>1 </a:t>
            </a:r>
            <a:r>
              <a:rPr lang="en-US" dirty="0"/>
              <a:t>– </a:t>
            </a:r>
            <a:r>
              <a:rPr lang="ru-RU" dirty="0"/>
              <a:t>центральная частота спектра. </a:t>
            </a:r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412875"/>
            <a:ext cx="43148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5364163" y="1125538"/>
          <a:ext cx="2160587" cy="935037"/>
        </p:xfrm>
        <a:graphic>
          <a:graphicData uri="http://schemas.openxmlformats.org/presentationml/2006/ole">
            <p:oleObj spid="_x0000_s72706" name="Формула" r:id="rId4" imgW="520474" imgH="444307" progId="Equation.3">
              <p:embed/>
            </p:oleObj>
          </a:graphicData>
        </a:graphic>
      </p:graphicFrame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4783138" y="2071688"/>
          <a:ext cx="3821112" cy="1555750"/>
        </p:xfrm>
        <a:graphic>
          <a:graphicData uri="http://schemas.openxmlformats.org/presentationml/2006/ole">
            <p:oleObj spid="_x0000_s72707" name="Формула" r:id="rId5" imgW="1612900" imgH="7620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1D2CE-37AF-4471-A8B4-7618231DC464}" type="slidenum">
              <a:rPr lang="ru-RU" smtClean="0"/>
              <a:pPr>
                <a:defRPr/>
              </a:pPr>
              <a:t>86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929188"/>
            <a:ext cx="8183563" cy="1050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447088" cy="5472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                      </a:t>
            </a:r>
            <a:r>
              <a:rPr lang="ru-RU" sz="2400" smtClean="0">
                <a:latin typeface="Arial" charset="0"/>
                <a:cs typeface="Arial" charset="0"/>
              </a:rPr>
              <a:t>Так как огибающая корреляции функции случайной величины зависит от </a:t>
            </a:r>
            <a:r>
              <a:rPr lang="en-US" sz="2400" smtClean="0">
                <a:latin typeface="Arial" charset="0"/>
                <a:cs typeface="Arial" charset="0"/>
              </a:rPr>
              <a:t>F</a:t>
            </a:r>
            <a:r>
              <a:rPr lang="en-US" sz="2400" baseline="-25000" smtClean="0">
                <a:latin typeface="Arial" charset="0"/>
                <a:cs typeface="Arial" charset="0"/>
              </a:rPr>
              <a:t>1</a:t>
            </a:r>
            <a:r>
              <a:rPr lang="ru-RU" sz="2400" baseline="-25000" smtClean="0">
                <a:latin typeface="Arial" charset="0"/>
                <a:cs typeface="Arial" charset="0"/>
              </a:rPr>
              <a:t>    (</a:t>
            </a:r>
            <a:r>
              <a:rPr lang="ru-RU" sz="2400" smtClean="0">
                <a:latin typeface="Arial" charset="0"/>
                <a:cs typeface="Arial" charset="0"/>
              </a:rPr>
              <a:t>это функция частоты), то огибающая шумового колебания: 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mtClean="0"/>
              <a:t>случайная величина, 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mtClean="0"/>
              <a:t>изменяется во времени относительно медленно, подобно функции времени, спектр которой ограничен частотой . Вид шумового колебания.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4868863"/>
            <a:ext cx="30099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0E5D3-0988-48B7-972D-4521BF671071}" type="slidenum">
              <a:rPr lang="ru-RU" smtClean="0"/>
              <a:pPr>
                <a:defRPr/>
              </a:pPr>
              <a:t>87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4" name="Rectangle 2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15366" name="Rectangle 2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Шум с узкополосным спектром следует представлять себе как высокочастотное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колебание с медленно (по сравнению с частотой    ) изменяющейся амплитудой и фазой: 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где     - центральная частота спектра.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Все параметры колебания: амплитуда, фаза, частота являются случайными функциями времени.</a:t>
            </a:r>
          </a:p>
        </p:txBody>
      </p:sp>
      <p:sp>
        <p:nvSpPr>
          <p:cNvPr id="1536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2" name="Object 26"/>
          <p:cNvGraphicFramePr>
            <a:graphicFrameLocks noChangeAspect="1"/>
          </p:cNvGraphicFramePr>
          <p:nvPr/>
        </p:nvGraphicFramePr>
        <p:xfrm>
          <a:off x="1476375" y="4581525"/>
          <a:ext cx="328613" cy="431800"/>
        </p:xfrm>
        <a:graphic>
          <a:graphicData uri="http://schemas.openxmlformats.org/presentationml/2006/ole">
            <p:oleObj spid="_x0000_s73730" name="Формула" r:id="rId3" imgW="190500" imgH="228600" progId="Equation.3">
              <p:embed/>
            </p:oleObj>
          </a:graphicData>
        </a:graphic>
      </p:graphicFrame>
      <p:sp>
        <p:nvSpPr>
          <p:cNvPr id="1536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3" name="Object 28"/>
          <p:cNvGraphicFramePr>
            <a:graphicFrameLocks noChangeAspect="1"/>
          </p:cNvGraphicFramePr>
          <p:nvPr/>
        </p:nvGraphicFramePr>
        <p:xfrm>
          <a:off x="2484438" y="4005263"/>
          <a:ext cx="4462462" cy="442912"/>
        </p:xfrm>
        <a:graphic>
          <a:graphicData uri="http://schemas.openxmlformats.org/presentationml/2006/ole">
            <p:oleObj spid="_x0000_s73731" name="Формула" r:id="rId4" imgW="1524000" imgH="228600" progId="Equation.3">
              <p:embed/>
            </p:oleObj>
          </a:graphicData>
        </a:graphic>
      </p:graphicFrame>
      <p:sp>
        <p:nvSpPr>
          <p:cNvPr id="1536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4" name="Object 30"/>
          <p:cNvGraphicFramePr>
            <a:graphicFrameLocks noChangeAspect="1"/>
          </p:cNvGraphicFramePr>
          <p:nvPr/>
        </p:nvGraphicFramePr>
        <p:xfrm>
          <a:off x="2484438" y="3068638"/>
          <a:ext cx="311150" cy="373062"/>
        </p:xfrm>
        <a:graphic>
          <a:graphicData uri="http://schemas.openxmlformats.org/presentationml/2006/ole">
            <p:oleObj spid="_x0000_s73732" name="Формула" r:id="rId5" imgW="190500" imgH="228600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C821F-143B-4C40-99A9-C2E2A890C872}" type="slidenum">
              <a:rPr lang="ru-RU" smtClean="0"/>
              <a:pPr>
                <a:defRPr/>
              </a:pPr>
              <a:t>88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74638"/>
            <a:ext cx="634682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Узкополосный случайный процесс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Реализацию случайного процесса можно представить в виде почти гармонического колебания: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Частота</a:t>
            </a:r>
            <a:r>
              <a:rPr lang="en-US" smtClean="0"/>
              <a:t> </a:t>
            </a:r>
            <a:r>
              <a:rPr lang="en-US" i="1" smtClean="0"/>
              <a:t>w</a:t>
            </a:r>
            <a:r>
              <a:rPr lang="en-US" i="1" baseline="-25000" smtClean="0"/>
              <a:t>0</a:t>
            </a:r>
            <a:r>
              <a:rPr lang="ru-RU" smtClean="0"/>
              <a:t>  выбрана таким образом, чтобы она не зависела от </a:t>
            </a:r>
            <a:r>
              <a:rPr lang="en-US" smtClean="0"/>
              <a:t>t</a:t>
            </a:r>
            <a:r>
              <a:rPr lang="ru-RU" smtClean="0"/>
              <a:t>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Все параметры огибающая </a:t>
            </a:r>
            <a:r>
              <a:rPr lang="en-US" smtClean="0"/>
              <a:t>   </a:t>
            </a:r>
            <a:r>
              <a:rPr lang="ru-RU" smtClean="0"/>
              <a:t>, фаза </a:t>
            </a:r>
            <a:r>
              <a:rPr lang="en-US" smtClean="0"/>
              <a:t>   </a:t>
            </a:r>
            <a:r>
              <a:rPr lang="ru-RU" smtClean="0"/>
              <a:t>, частота </a:t>
            </a:r>
            <a:r>
              <a:rPr lang="en-US" smtClean="0"/>
              <a:t>             </a:t>
            </a:r>
            <a:r>
              <a:rPr lang="ru-RU" smtClean="0"/>
              <a:t>      </a:t>
            </a:r>
            <a:r>
              <a:rPr lang="en-US" smtClean="0"/>
              <a:t>-</a:t>
            </a:r>
            <a:r>
              <a:rPr lang="ru-RU" smtClean="0"/>
              <a:t>  случайные, медленно меняющиеся функции времени.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3132138" y="2492375"/>
          <a:ext cx="5111750" cy="1081088"/>
        </p:xfrm>
        <a:graphic>
          <a:graphicData uri="http://schemas.openxmlformats.org/presentationml/2006/ole">
            <p:oleObj spid="_x0000_s74754" name="Формула" r:id="rId3" imgW="2463800" imgH="457200" progId="Equation.3">
              <p:embed/>
            </p:oleObj>
          </a:graphicData>
        </a:graphic>
      </p:graphicFrame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5580063" y="4652963"/>
          <a:ext cx="431800" cy="320675"/>
        </p:xfrm>
        <a:graphic>
          <a:graphicData uri="http://schemas.openxmlformats.org/presentationml/2006/ole">
            <p:oleObj spid="_x0000_s74755" name="Формула" r:id="rId4" imgW="291847" imgH="215713" progId="Equation.3">
              <p:embed/>
            </p:oleObj>
          </a:graphicData>
        </a:graphic>
      </p:graphicFrame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6948488" y="4652963"/>
          <a:ext cx="360362" cy="295275"/>
        </p:xfrm>
        <a:graphic>
          <a:graphicData uri="http://schemas.openxmlformats.org/presentationml/2006/ole">
            <p:oleObj spid="_x0000_s74756" name="Формула" r:id="rId5" imgW="266353" imgH="215619" progId="Equation.3">
              <p:embed/>
            </p:oleObj>
          </a:graphicData>
        </a:graphic>
      </p:graphicFrame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9" name="Object 10"/>
          <p:cNvGraphicFramePr>
            <a:graphicFrameLocks noChangeAspect="1"/>
          </p:cNvGraphicFramePr>
          <p:nvPr/>
        </p:nvGraphicFramePr>
        <p:xfrm>
          <a:off x="2268538" y="5013325"/>
          <a:ext cx="1798637" cy="384175"/>
        </p:xfrm>
        <a:graphic>
          <a:graphicData uri="http://schemas.openxmlformats.org/presentationml/2006/ole">
            <p:oleObj spid="_x0000_s74757" name="Формула" r:id="rId6" imgW="1002865" imgH="215806" progId="Equation.3">
              <p:embed/>
            </p:oleObj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57B06-58FB-41CB-8F80-D12EF4BD7F48}" type="slidenum">
              <a:rPr lang="ru-RU" smtClean="0"/>
              <a:pPr>
                <a:defRPr/>
              </a:pPr>
              <a:t>89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351440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</a:rPr>
              <a:t>                                Свойства АКФ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/>
              <a:t>3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 ростом τ АКФ убывает до 0.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4. Если сигнал не содержит разрывов, то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непрерывная функция.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Если сигнал является электрическим напряжением, то корреляционная функция имеет размерность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smtClean="0"/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1928802"/>
            <a:ext cx="74523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411" y="2852936"/>
            <a:ext cx="76314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555446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/>
              <a:t>Рассмотрим стационарный эргодический процесс с нормальным законом распределения вероятностей. Этот закон характеризует распределение мгновенных значений случайной величины.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/>
              <a:t>Законы распределения огибающей, мгновенной частоты и фазы  характеризуются законами распределения, отличающимися от нормального.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1D792-B6D1-470E-9681-91D33E159D43}" type="slidenum">
              <a:rPr lang="ru-RU" smtClean="0"/>
              <a:pPr>
                <a:defRPr/>
              </a:pPr>
              <a:t>90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14313"/>
            <a:ext cx="7324725" cy="1462087"/>
          </a:xfrm>
        </p:spPr>
        <p:txBody>
          <a:bodyPr/>
          <a:lstStyle/>
          <a:p>
            <a:r>
              <a:rPr lang="ru-RU" sz="6000"/>
              <a:t>  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996952"/>
            <a:ext cx="8775700" cy="2160066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400" b="1" dirty="0" smtClean="0">
                <a:solidFill>
                  <a:srgbClr val="FF3300"/>
                </a:solidFill>
              </a:rPr>
              <a:t>Спасибо </a:t>
            </a:r>
            <a:r>
              <a:rPr lang="ru-RU" sz="4400" b="1" dirty="0">
                <a:solidFill>
                  <a:srgbClr val="FF3300"/>
                </a:solidFill>
              </a:rPr>
              <a:t>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986-A834-406C-A781-833C005E81C9}" type="slidenum">
              <a:rPr lang="ru-RU" smtClean="0"/>
              <a:pPr/>
              <a:t>91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23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sz="2800" i="1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OP xmlns="d758006a-3a68-4d9e-a4a4-957c996aa4a1">
      <Value>107</Value>
      <Value>108</Value>
      <Value>276</Value>
      <Value>277</Value>
      <Value>165</Value>
      <Value>166</Value>
      <Value>167</Value>
    </OOP>
    <test_portal xmlns="398237d7-fb17-4fbd-9bf7-cf39020a9294" Resolved="true">6571</test_portal>
    <_x0422__x0438__x043f__x0020__x0434__x043e__x043a__x0443__x043c__x0435__x043d__x0442__x0430_ xmlns="d758006a-3a68-4d9e-a4a4-957c996aa4a1">Презентации к лекционному курсу</_x0422__x0438__x043f__x0020__x0434__x043e__x043a__x0443__x043c__x0435__x043d__x0442__x0430_>
    <id__x0414__x0438__x0441__x0446__x0438__x043f__x043b__x0438__x043d__x044b__x003a__x0020_subjectName xmlns="398237d7-fb17-4fbd-9bf7-cf39020a9294">Общая теория связи</id__x0414__x0438__x0441__x0446__x0438__x043f__x043b__x0438__x043d__x044b__x003a__x0020_subjectName>
    <_x041d__x043e__x0432__x044b__x0439__x0020__x0432__x043d__x0435__x0448__x043d__x0438__x0439__x0020__x0442__x0438__x043f__x0020__x043a__x043e__x043d__x0442__x0435__x043d__x0442__x0430__ID xmlns="398237d7-fb17-4fbd-9bf7-cf39020a9294">__bk01006300530073001300</_x041d__x043e__x0432__x044b__x0439__x0020__x0432__x043d__x0435__x0448__x043d__x0438__x0439__x0020__x0442__x0438__x043f__x0020__x043a__x043e__x043d__x0442__x0435__x043d__x0442__x0430__ID>
    <_dlc_DocId xmlns="d8eb31fa-97d8-4e90-890c-5f26fb5e66ec">SAAFK2ETFCCF-62-510</_dlc_DocId>
    <_dlc_DocIdUrl xmlns="d8eb31fa-97d8-4e90-890c-5f26fb5e66ec">
      <Url>http://iweb/document/material/_layouts/15/DocIdRedir.aspx?ID=SAAFK2ETFCCF-62-510</Url>
      <Description>SAAFK2ETFCCF-62-510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E636D27CD5CA84AA31E02B557D08A32" ma:contentTypeVersion="9" ma:contentTypeDescription="Создание документа." ma:contentTypeScope="" ma:versionID="eb632541d8f84866798b1d5616cd0b9c">
  <xsd:schema xmlns:xsd="http://www.w3.org/2001/XMLSchema" xmlns:xs="http://www.w3.org/2001/XMLSchema" xmlns:p="http://schemas.microsoft.com/office/2006/metadata/properties" xmlns:ns2="d758006a-3a68-4d9e-a4a4-957c996aa4a1" xmlns:ns3="398237d7-fb17-4fbd-9bf7-cf39020a9294" xmlns:ns4="d8eb31fa-97d8-4e90-890c-5f26fb5e66ec" targetNamespace="http://schemas.microsoft.com/office/2006/metadata/properties" ma:root="true" ma:fieldsID="8c84cc68e77396250e082c295a8955d9" ns2:_="" ns3:_="" ns4:_="">
    <xsd:import namespace="d758006a-3a68-4d9e-a4a4-957c996aa4a1"/>
    <xsd:import namespace="398237d7-fb17-4fbd-9bf7-cf39020a9294"/>
    <xsd:import namespace="d8eb31fa-97d8-4e90-890c-5f26fb5e66ec"/>
    <xsd:element name="properties">
      <xsd:complexType>
        <xsd:sequence>
          <xsd:element name="documentManagement">
            <xsd:complexType>
              <xsd:all>
                <xsd:element ref="ns2:_x0422__x0438__x043f__x0020__x0434__x043e__x043a__x0443__x043c__x0435__x043d__x0442__x0430_"/>
                <xsd:element ref="ns2:OOP" minOccurs="0"/>
                <xsd:element ref="ns3:test_portal"/>
                <xsd:element ref="ns3:_x041d__x043e__x0432__x044b__x0439__x0020__x0432__x043d__x0435__x0448__x043d__x0438__x0439__x0020__x0442__x0438__x043f__x0020__x043a__x043e__x043d__x0442__x0435__x043d__x0442__x0430__ID" minOccurs="0"/>
                <xsd:element ref="ns3:id__x0414__x0438__x0441__x0446__x0438__x043f__x043b__x0438__x043d__x044b__x003a__x0020_subjectName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8006a-3a68-4d9e-a4a4-957c996aa4a1" elementFormDefault="qualified">
    <xsd:import namespace="http://schemas.microsoft.com/office/2006/documentManagement/types"/>
    <xsd:import namespace="http://schemas.microsoft.com/office/infopath/2007/PartnerControls"/>
    <xsd:element name="_x0422__x0438__x043f__x0020__x0434__x043e__x043a__x0443__x043c__x0435__x043d__x0442__x0430_" ma:index="8" ma:displayName="Тип документа" ma:format="Dropdown" ma:internalName="_x0422__x0438__x043f__x0020__x0434__x043e__x043a__x0443__x043c__x0435__x043d__x0442__x0430_">
      <xsd:simpleType>
        <xsd:restriction base="dms:Choice">
          <xsd:enumeration value="Учебник"/>
          <xsd:enumeration value="Учебное пособие"/>
          <xsd:enumeration value="Курс, конспект лекций"/>
          <xsd:enumeration value="Презентации к лекционному курсу"/>
          <xsd:enumeration value="Учебно-методическое пособие"/>
          <xsd:enumeration value="Наглядное пособие"/>
          <xsd:enumeration value="Нормативные материалы"/>
          <xsd:enumeration value="Справочник, словарь, глоссарий"/>
          <xsd:enumeration value="Задания для контрольных работ"/>
          <xsd:enumeration value="Задания для лабораторных работ"/>
          <xsd:enumeration value="Задания для самостоятельной работы студентов"/>
          <xsd:enumeration value="Примерный перечень тем творческих заданий"/>
          <xsd:enumeration value="Примерный перечень тем рефератов, курсовых работ и проектов"/>
          <xsd:enumeration value="Тесты для проверки остаточных и усвоенных знаний"/>
          <xsd:enumeration value="Вопросы к экзамену"/>
          <xsd:enumeration value="Требования при сдаче зачета"/>
        </xsd:restriction>
      </xsd:simpleType>
    </xsd:element>
    <xsd:element name="OOP" ma:index="9" nillable="true" ma:displayName="OOP" ma:list="{0dd2cf94-1119-479f-905e-20cd9389856a}" ma:internalName="OOP" ma:showField="Title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8237d7-fb17-4fbd-9bf7-cf39020a9294" elementFormDefault="qualified">
    <xsd:import namespace="http://schemas.microsoft.com/office/2006/documentManagement/types"/>
    <xsd:import namespace="http://schemas.microsoft.com/office/infopath/2007/PartnerControls"/>
    <xsd:element name="test_portal" ma:index="10" ma:displayName="id_Дисциплины" ma:internalName="test_portal">
      <xsd:complexType>
        <xsd:simpleContent>
          <xsd:extension base="dms:BusinessDataPrimaryField">
            <xsd:attribute name="BdcField" type="xsd:string" fixed="subject_id"/>
            <xsd:attribute name="RelatedFieldWssStaticName" type="xsd:string" fixed="_x041d__x043e__x0432__x044b__x0439__x0020__x0432__x043d__x0435__x0448__x043d__x0438__x0439__x0020__x0442__x0438__x043f__x0020__x043a__x043e__x043d__x0442__x0435__x043d__x0442__x0430__ID"/>
            <xsd:attribute name="SecondaryFieldBdcNames" type="xsd:string" fixed="12%20subjectName%203"/>
            <xsd:attribute name="SecondaryFieldsWssStaticNames" type="xsd:string" fixed="99%20id%5F%5Fx0414%5F%5Fx0438%5F%5Fx0441%5F%5Fx0446%5F%5Fx0438%5F%5Fx043f%5F%5Fx043b%5F%5Fx0438%5F%5Fx043d%5F%5Fx044b%5F%5Fx003a%5F%5Fx0020%5FsubjectName%203"/>
            <xsd:attribute name="SystemInstance" type="xsd:string" fixed="portal"/>
            <xsd:attribute name="EntityNamespace" type="xsd:string" fixed="http://iweb.vyatsu.ru/document/material"/>
            <xsd:attribute name="EntityName" type="xsd:string" fixed="Новый внешний тип контента"/>
            <xsd:attribute name="RelatedFieldBDCField" type="xsd:string" fixed=""/>
            <xsd:attribute name="Resolved" type="xsd:string" fixed="true"/>
          </xsd:extension>
        </xsd:simpleContent>
      </xsd:complexType>
    </xsd:element>
    <xsd:element name="_x041d__x043e__x0432__x044b__x0439__x0020__x0432__x043d__x0435__x0448__x043d__x0438__x0439__x0020__x0442__x0438__x043f__x0020__x043a__x043e__x043d__x0442__x0435__x043d__x0442__x0430__ID" ma:index="11" nillable="true" ma:displayName="Новый внешний тип контента_ID" ma:hidden="true" ma:internalName="_x041d__x043e__x0432__x044b__x0439__x0020__x0432__x043d__x0435__x0448__x043d__x0438__x0439__x0020__x0442__x0438__x043f__x0020__x043a__x043e__x043d__x0442__x0435__x043d__x0442__x0430__ID">
      <xsd:complexType>
        <xsd:simpleContent>
          <xsd:extension base="dms:BusinessDataSecondaryField">
            <xsd:attribute name="BdcField" type="xsd:string" fixed="Новый внешний тип контента_ID"/>
          </xsd:extension>
        </xsd:simpleContent>
      </xsd:complexType>
    </xsd:element>
    <xsd:element name="id__x0414__x0438__x0441__x0446__x0438__x043f__x043b__x0438__x043d__x044b__x003a__x0020_subjectName" ma:index="12" nillable="true" ma:displayName="id_Дисциплины: subjectName" ma:internalName="id__x0414__x0438__x0441__x0446__x0438__x043f__x043b__x0438__x043d__x044b__x003a__x0020_subjectName">
      <xsd:complexType>
        <xsd:simpleContent>
          <xsd:extension base="dms:BusinessDataSecondaryField">
            <xsd:attribute name="BdcField" type="xsd:string" fixed="subjectName"/>
          </xsd:extension>
        </xsd:simple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eb31fa-97d8-4e90-890c-5f26fb5e66ec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4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62A445-264C-418B-B250-FF1D0E884229}"/>
</file>

<file path=customXml/itemProps2.xml><?xml version="1.0" encoding="utf-8"?>
<ds:datastoreItem xmlns:ds="http://schemas.openxmlformats.org/officeDocument/2006/customXml" ds:itemID="{C876FB07-136A-4518-824B-2160AB9075DA}"/>
</file>

<file path=customXml/itemProps3.xml><?xml version="1.0" encoding="utf-8"?>
<ds:datastoreItem xmlns:ds="http://schemas.openxmlformats.org/officeDocument/2006/customXml" ds:itemID="{B69055E7-1434-4C3C-ACB0-B7E865BC5DF3}"/>
</file>

<file path=customXml/itemProps4.xml><?xml version="1.0" encoding="utf-8"?>
<ds:datastoreItem xmlns:ds="http://schemas.openxmlformats.org/officeDocument/2006/customXml" ds:itemID="{B17A9844-F5E8-4B59-9237-CD4F544F251D}"/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3003</Words>
  <Application>Microsoft Office PowerPoint</Application>
  <PresentationFormat>Экран (4:3)</PresentationFormat>
  <Paragraphs>514</Paragraphs>
  <Slides>91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91</vt:i4>
      </vt:variant>
    </vt:vector>
  </HeadingPairs>
  <TitlesOfParts>
    <vt:vector size="94" baseType="lpstr">
      <vt:lpstr>Тема Office</vt:lpstr>
      <vt:lpstr>Формула</vt:lpstr>
      <vt:lpstr>Microsoft Equation 3.0</vt:lpstr>
      <vt:lpstr>Цели лекции:</vt:lpstr>
      <vt:lpstr>Корреляционный анализ.</vt:lpstr>
      <vt:lpstr>Автокорреляционная функция</vt:lpstr>
      <vt:lpstr>АКФ прямоугольного импульса</vt:lpstr>
      <vt:lpstr>АКФ периодических сигналов</vt:lpstr>
      <vt:lpstr>АКФ периодических сигналов</vt:lpstr>
      <vt:lpstr>АКФ для  пачки импульсов</vt:lpstr>
      <vt:lpstr>Свойства АКФ</vt:lpstr>
      <vt:lpstr>                                Свойства АКФ  3.  С ростом τ АКФ убывает до 0. 4. Если сигнал не содержит разрывов, то  непрерывная функция. 5. Если сигнал является электрическим напряжением, то корреляционная функция имеет размерность     .</vt:lpstr>
      <vt:lpstr>Взаимнокорреляционная функция (ВКФ). </vt:lpstr>
      <vt:lpstr>Свойства ВКФ</vt:lpstr>
      <vt:lpstr>Свойства ВКФ</vt:lpstr>
      <vt:lpstr>Свойства ВКФ</vt:lpstr>
      <vt:lpstr>                    Случайные сигналы  1. Основные характеристики. 2. Энергетический спектр и корреляционная функция. 3. Примеры случайных сигналов, используемых в связи.</vt:lpstr>
      <vt:lpstr>    1. Основные характеристики случайных сигналов   </vt:lpstr>
      <vt:lpstr>Основные характеристики случайных сигналов  </vt:lpstr>
      <vt:lpstr>Случайный процесс </vt:lpstr>
      <vt:lpstr>Характеристики случайных величин</vt:lpstr>
      <vt:lpstr>Основные параметры случайного процесса</vt:lpstr>
      <vt:lpstr>Корреляционная функция случайного процесса </vt:lpstr>
      <vt:lpstr>Основные характеристики случайных сигналов  </vt:lpstr>
      <vt:lpstr>Случайный процесс </vt:lpstr>
      <vt:lpstr>Характеристики случайных величин</vt:lpstr>
      <vt:lpstr>Основные параметры случайного процесса</vt:lpstr>
      <vt:lpstr>Корреляционная функция случайного процесса </vt:lpstr>
      <vt:lpstr>Стационарные случайные процессы</vt:lpstr>
      <vt:lpstr>  </vt:lpstr>
      <vt:lpstr>Эргодический случайный  процесс</vt:lpstr>
      <vt:lpstr>Характеристики эргодического случайного процесса</vt:lpstr>
      <vt:lpstr>Нормальный (гауссов)  случайный процесс </vt:lpstr>
      <vt:lpstr>Основные характеристики случайных сигналов  </vt:lpstr>
      <vt:lpstr>Случайный процесс </vt:lpstr>
      <vt:lpstr>Характеристики случайных величин</vt:lpstr>
      <vt:lpstr>Основные параметры случайного процесса</vt:lpstr>
      <vt:lpstr>Корреляционная функция случайного процесса </vt:lpstr>
      <vt:lpstr>Стационарные случайные процессы</vt:lpstr>
      <vt:lpstr>  </vt:lpstr>
      <vt:lpstr>Эргодический случайный  процесс</vt:lpstr>
      <vt:lpstr>Характеристики эргодического случайного процесса</vt:lpstr>
      <vt:lpstr>Нормальный (гауссов)  случайный процесс </vt:lpstr>
      <vt:lpstr>  </vt:lpstr>
      <vt:lpstr> </vt:lpstr>
      <vt:lpstr>2. Спектральные характеристики случайного процесса</vt:lpstr>
      <vt:lpstr>Спектральные характеристики случайного процесса</vt:lpstr>
      <vt:lpstr>Спектральные характеристики случайного процесса</vt:lpstr>
      <vt:lpstr>Основные характеристики случайных сигналов  </vt:lpstr>
      <vt:lpstr>Случайный процесс </vt:lpstr>
      <vt:lpstr>Характеристики случайных величин</vt:lpstr>
      <vt:lpstr>Основные параметры случайного процесса</vt:lpstr>
      <vt:lpstr>Корреляционная функция случайного процесса </vt:lpstr>
      <vt:lpstr>Стационарные случайные процессы</vt:lpstr>
      <vt:lpstr>  </vt:lpstr>
      <vt:lpstr>Эргодический случайный  процесс</vt:lpstr>
      <vt:lpstr>Характеристики эргодического случайного процесса</vt:lpstr>
      <vt:lpstr>Нормальный (гауссов)  случайный процесс </vt:lpstr>
      <vt:lpstr>  </vt:lpstr>
      <vt:lpstr> </vt:lpstr>
      <vt:lpstr>2. Спектральные характеристики случайного процесса</vt:lpstr>
      <vt:lpstr>Спектральные характеристики случайного процесса</vt:lpstr>
      <vt:lpstr>Спектральные характеристики случайного процесса</vt:lpstr>
      <vt:lpstr>Соотношение между энергетическим спектром и корреляционной функцией случайного процесса</vt:lpstr>
      <vt:lpstr>3. Характеристики белого шума</vt:lpstr>
      <vt:lpstr>Белый гауссов шум</vt:lpstr>
      <vt:lpstr>  </vt:lpstr>
      <vt:lpstr> </vt:lpstr>
      <vt:lpstr>Основные характеристики случайных сигналов  </vt:lpstr>
      <vt:lpstr>Случайный процесс </vt:lpstr>
      <vt:lpstr>Характеристики случайных величин</vt:lpstr>
      <vt:lpstr>Основные параметры случайного процесса</vt:lpstr>
      <vt:lpstr>Корреляционная функция случайного процесса </vt:lpstr>
      <vt:lpstr>Стационарные случайные процессы</vt:lpstr>
      <vt:lpstr>  </vt:lpstr>
      <vt:lpstr>Эргодический случайный  процесс</vt:lpstr>
      <vt:lpstr>Характеристики эргодического случайного процесса</vt:lpstr>
      <vt:lpstr>Нормальный (гауссов)  случайный процесс </vt:lpstr>
      <vt:lpstr>  </vt:lpstr>
      <vt:lpstr> </vt:lpstr>
      <vt:lpstr>2. Спектральные характеристики случайного процесса</vt:lpstr>
      <vt:lpstr>Спектральные характеристики случайного процесса</vt:lpstr>
      <vt:lpstr>Спектральные характеристики случайного процесса</vt:lpstr>
      <vt:lpstr>Соотношение между энергетическим спектром и корреляционной функцией случайного процесса</vt:lpstr>
      <vt:lpstr>3. Характеристики белого шума</vt:lpstr>
      <vt:lpstr>Белый гауссов шум</vt:lpstr>
      <vt:lpstr>  </vt:lpstr>
      <vt:lpstr> </vt:lpstr>
      <vt:lpstr>Узкополосный шум</vt:lpstr>
      <vt:lpstr> </vt:lpstr>
      <vt:lpstr>  </vt:lpstr>
      <vt:lpstr> Узкополосный случайный процесс</vt:lpstr>
      <vt:lpstr>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Wirth</dc:creator>
  <cp:lastModifiedBy>1</cp:lastModifiedBy>
  <cp:revision>46</cp:revision>
  <dcterms:created xsi:type="dcterms:W3CDTF">2013-01-20T13:59:36Z</dcterms:created>
  <dcterms:modified xsi:type="dcterms:W3CDTF">2015-06-04T15:43:34Z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0x010100EE636D27CD5CA84AA31E02B557D08A32</vt:lpwstr>
  </property>
  <property fmtid="{D5CDD505-2E9C-101B-9397-08002B2CF9AE}" pid="3" name="_dlc_DocIdItemGuid">
    <vt:lpwstr>dfb45573-a74f-44bc-9176-ee5fe6254ba1</vt:lpwstr>
  </property>
</Properties>
</file>